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72" r:id="rId4"/>
    <p:sldId id="280" r:id="rId5"/>
    <p:sldId id="278" r:id="rId6"/>
    <p:sldId id="259" r:id="rId7"/>
    <p:sldId id="260" r:id="rId8"/>
    <p:sldId id="261" r:id="rId9"/>
    <p:sldId id="262" r:id="rId10"/>
    <p:sldId id="271" r:id="rId11"/>
    <p:sldId id="275" r:id="rId12"/>
    <p:sldId id="264" r:id="rId13"/>
    <p:sldId id="263" r:id="rId14"/>
    <p:sldId id="265" r:id="rId15"/>
    <p:sldId id="267" r:id="rId16"/>
    <p:sldId id="266" r:id="rId17"/>
    <p:sldId id="268" r:id="rId18"/>
    <p:sldId id="270" r:id="rId19"/>
    <p:sldId id="276" r:id="rId20"/>
  </p:sldIdLst>
  <p:sldSz cx="9144000" cy="6858000" type="screen4x3"/>
  <p:notesSz cx="6802438" cy="9934575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C6E5"/>
    <a:srgbClr val="FDCC69"/>
    <a:srgbClr val="DFDA00"/>
    <a:srgbClr val="CC9900"/>
    <a:srgbClr val="F0EA00"/>
    <a:srgbClr val="00A4DE"/>
    <a:srgbClr val="5DD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2122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57150"/>
            <a:ext cx="5400675" cy="1079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497638"/>
            <a:ext cx="9144000" cy="3603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직사각형 5"/>
          <p:cNvSpPr/>
          <p:nvPr userDrawn="1"/>
        </p:nvSpPr>
        <p:spPr>
          <a:xfrm>
            <a:off x="0" y="0"/>
            <a:ext cx="7559675" cy="71438"/>
          </a:xfrm>
          <a:prstGeom prst="rect">
            <a:avLst/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0" y="4509120"/>
            <a:ext cx="3347864" cy="234888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7044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57150"/>
            <a:ext cx="5400675" cy="1079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497638"/>
            <a:ext cx="9144000" cy="3603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직사각형 5"/>
          <p:cNvSpPr/>
          <p:nvPr userDrawn="1"/>
        </p:nvSpPr>
        <p:spPr>
          <a:xfrm>
            <a:off x="0" y="0"/>
            <a:ext cx="7559675" cy="71438"/>
          </a:xfrm>
          <a:prstGeom prst="rect">
            <a:avLst/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10" name="그룹 9"/>
          <p:cNvGrpSpPr/>
          <p:nvPr userDrawn="1"/>
        </p:nvGrpSpPr>
        <p:grpSpPr>
          <a:xfrm>
            <a:off x="179512" y="584664"/>
            <a:ext cx="3006008" cy="180000"/>
            <a:chOff x="251520" y="404664"/>
            <a:chExt cx="3006008" cy="180000"/>
          </a:xfrm>
        </p:grpSpPr>
        <p:cxnSp>
          <p:nvCxnSpPr>
            <p:cNvPr id="3" name="직선 연결선 2"/>
            <p:cNvCxnSpPr/>
            <p:nvPr userDrawn="1"/>
          </p:nvCxnSpPr>
          <p:spPr>
            <a:xfrm>
              <a:off x="251520" y="404664"/>
              <a:ext cx="0" cy="1800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/>
            <p:cNvCxnSpPr/>
            <p:nvPr userDrawn="1"/>
          </p:nvCxnSpPr>
          <p:spPr>
            <a:xfrm>
              <a:off x="323528" y="494664"/>
              <a:ext cx="2880000" cy="0"/>
            </a:xfrm>
            <a:prstGeom prst="line">
              <a:avLst/>
            </a:prstGeom>
            <a:ln w="19050"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타원 8"/>
            <p:cNvSpPr/>
            <p:nvPr userDrawn="1"/>
          </p:nvSpPr>
          <p:spPr>
            <a:xfrm>
              <a:off x="3149528" y="440664"/>
              <a:ext cx="108000" cy="10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1" name="그룹 10"/>
          <p:cNvGrpSpPr/>
          <p:nvPr userDrawn="1"/>
        </p:nvGrpSpPr>
        <p:grpSpPr>
          <a:xfrm flipH="1">
            <a:off x="5940152" y="584664"/>
            <a:ext cx="3006008" cy="180000"/>
            <a:chOff x="251520" y="404664"/>
            <a:chExt cx="3006008" cy="180000"/>
          </a:xfrm>
        </p:grpSpPr>
        <p:cxnSp>
          <p:nvCxnSpPr>
            <p:cNvPr id="12" name="직선 연결선 11"/>
            <p:cNvCxnSpPr/>
            <p:nvPr userDrawn="1"/>
          </p:nvCxnSpPr>
          <p:spPr>
            <a:xfrm>
              <a:off x="251520" y="404664"/>
              <a:ext cx="0" cy="1800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12"/>
            <p:cNvCxnSpPr/>
            <p:nvPr userDrawn="1"/>
          </p:nvCxnSpPr>
          <p:spPr>
            <a:xfrm>
              <a:off x="323528" y="494664"/>
              <a:ext cx="2880000" cy="0"/>
            </a:xfrm>
            <a:prstGeom prst="line">
              <a:avLst/>
            </a:prstGeom>
            <a:ln w="19050"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타원 13"/>
            <p:cNvSpPr/>
            <p:nvPr userDrawn="1"/>
          </p:nvSpPr>
          <p:spPr>
            <a:xfrm>
              <a:off x="3149528" y="440664"/>
              <a:ext cx="108000" cy="10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9" name="텍스트 개체 틀 18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3" y="366995"/>
            <a:ext cx="8207375" cy="5756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제목</a:t>
            </a:r>
            <a:endParaRPr lang="ko-KR" altLang="en-US" dirty="0"/>
          </a:p>
        </p:txBody>
      </p:sp>
      <p:sp>
        <p:nvSpPr>
          <p:cNvPr id="2" name="직사각형 1"/>
          <p:cNvSpPr/>
          <p:nvPr userDrawn="1"/>
        </p:nvSpPr>
        <p:spPr>
          <a:xfrm>
            <a:off x="0" y="4509120"/>
            <a:ext cx="3347864" cy="234888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1951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57150"/>
            <a:ext cx="5400675" cy="1079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497638"/>
            <a:ext cx="9144000" cy="3603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직사각형 5"/>
          <p:cNvSpPr/>
          <p:nvPr userDrawn="1"/>
        </p:nvSpPr>
        <p:spPr>
          <a:xfrm>
            <a:off x="0" y="0"/>
            <a:ext cx="7559675" cy="71438"/>
          </a:xfrm>
          <a:prstGeom prst="rect">
            <a:avLst/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10" name="그룹 9"/>
          <p:cNvGrpSpPr/>
          <p:nvPr userDrawn="1"/>
        </p:nvGrpSpPr>
        <p:grpSpPr>
          <a:xfrm>
            <a:off x="179512" y="584664"/>
            <a:ext cx="2336442" cy="180000"/>
            <a:chOff x="251520" y="404664"/>
            <a:chExt cx="2336442" cy="180000"/>
          </a:xfrm>
        </p:grpSpPr>
        <p:cxnSp>
          <p:nvCxnSpPr>
            <p:cNvPr id="3" name="직선 연결선 2"/>
            <p:cNvCxnSpPr/>
            <p:nvPr userDrawn="1"/>
          </p:nvCxnSpPr>
          <p:spPr>
            <a:xfrm>
              <a:off x="251520" y="404664"/>
              <a:ext cx="0" cy="1800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/>
            <p:cNvCxnSpPr/>
            <p:nvPr userDrawn="1"/>
          </p:nvCxnSpPr>
          <p:spPr>
            <a:xfrm>
              <a:off x="323528" y="494664"/>
              <a:ext cx="2160000" cy="0"/>
            </a:xfrm>
            <a:prstGeom prst="line">
              <a:avLst/>
            </a:prstGeom>
            <a:ln w="19050"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타원 8"/>
            <p:cNvSpPr/>
            <p:nvPr userDrawn="1"/>
          </p:nvSpPr>
          <p:spPr>
            <a:xfrm>
              <a:off x="2479962" y="440664"/>
              <a:ext cx="108000" cy="10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1" name="그룹 10"/>
          <p:cNvGrpSpPr/>
          <p:nvPr userDrawn="1"/>
        </p:nvGrpSpPr>
        <p:grpSpPr>
          <a:xfrm flipH="1">
            <a:off x="6660232" y="584664"/>
            <a:ext cx="2285928" cy="180000"/>
            <a:chOff x="251520" y="404664"/>
            <a:chExt cx="2285928" cy="180000"/>
          </a:xfrm>
        </p:grpSpPr>
        <p:cxnSp>
          <p:nvCxnSpPr>
            <p:cNvPr id="12" name="직선 연결선 11"/>
            <p:cNvCxnSpPr/>
            <p:nvPr userDrawn="1"/>
          </p:nvCxnSpPr>
          <p:spPr>
            <a:xfrm>
              <a:off x="251520" y="404664"/>
              <a:ext cx="0" cy="1800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12"/>
            <p:cNvCxnSpPr/>
            <p:nvPr userDrawn="1"/>
          </p:nvCxnSpPr>
          <p:spPr>
            <a:xfrm>
              <a:off x="323448" y="494664"/>
              <a:ext cx="2160000" cy="0"/>
            </a:xfrm>
            <a:prstGeom prst="line">
              <a:avLst/>
            </a:prstGeom>
            <a:ln w="19050"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타원 13"/>
            <p:cNvSpPr/>
            <p:nvPr userDrawn="1"/>
          </p:nvSpPr>
          <p:spPr>
            <a:xfrm>
              <a:off x="2429448" y="440664"/>
              <a:ext cx="108000" cy="10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5" name="텍스트 개체 틀 18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3" y="366995"/>
            <a:ext cx="8207375" cy="5756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제목</a:t>
            </a:r>
            <a:endParaRPr lang="ko-KR" altLang="en-US" dirty="0"/>
          </a:p>
        </p:txBody>
      </p:sp>
      <p:sp>
        <p:nvSpPr>
          <p:cNvPr id="16" name="직사각형 15"/>
          <p:cNvSpPr/>
          <p:nvPr userDrawn="1"/>
        </p:nvSpPr>
        <p:spPr>
          <a:xfrm>
            <a:off x="0" y="4509120"/>
            <a:ext cx="3347864" cy="234888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734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 userDrawn="1"/>
        </p:nvSpPr>
        <p:spPr>
          <a:xfrm>
            <a:off x="-108520" y="0"/>
            <a:ext cx="31683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 userDrawn="1"/>
        </p:nvSpPr>
        <p:spPr>
          <a:xfrm>
            <a:off x="0" y="57150"/>
            <a:ext cx="5400675" cy="1079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497638"/>
            <a:ext cx="9144000" cy="3603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직사각형 5"/>
          <p:cNvSpPr/>
          <p:nvPr userDrawn="1"/>
        </p:nvSpPr>
        <p:spPr>
          <a:xfrm>
            <a:off x="0" y="0"/>
            <a:ext cx="7559675" cy="71438"/>
          </a:xfrm>
          <a:prstGeom prst="rect">
            <a:avLst/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10" name="그룹 9"/>
          <p:cNvGrpSpPr/>
          <p:nvPr userDrawn="1"/>
        </p:nvGrpSpPr>
        <p:grpSpPr>
          <a:xfrm>
            <a:off x="179512" y="584664"/>
            <a:ext cx="2336442" cy="180000"/>
            <a:chOff x="251520" y="404664"/>
            <a:chExt cx="2336442" cy="180000"/>
          </a:xfrm>
        </p:grpSpPr>
        <p:cxnSp>
          <p:nvCxnSpPr>
            <p:cNvPr id="3" name="직선 연결선 2"/>
            <p:cNvCxnSpPr/>
            <p:nvPr userDrawn="1"/>
          </p:nvCxnSpPr>
          <p:spPr>
            <a:xfrm>
              <a:off x="251520" y="404664"/>
              <a:ext cx="0" cy="1800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/>
            <p:cNvCxnSpPr/>
            <p:nvPr userDrawn="1"/>
          </p:nvCxnSpPr>
          <p:spPr>
            <a:xfrm>
              <a:off x="323528" y="494664"/>
              <a:ext cx="2160000" cy="0"/>
            </a:xfrm>
            <a:prstGeom prst="line">
              <a:avLst/>
            </a:prstGeom>
            <a:ln w="19050"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타원 8"/>
            <p:cNvSpPr/>
            <p:nvPr userDrawn="1"/>
          </p:nvSpPr>
          <p:spPr>
            <a:xfrm>
              <a:off x="2479962" y="440664"/>
              <a:ext cx="108000" cy="10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1" name="그룹 10"/>
          <p:cNvGrpSpPr/>
          <p:nvPr userDrawn="1"/>
        </p:nvGrpSpPr>
        <p:grpSpPr>
          <a:xfrm flipH="1">
            <a:off x="6660232" y="584664"/>
            <a:ext cx="2285928" cy="180000"/>
            <a:chOff x="251520" y="404664"/>
            <a:chExt cx="2285928" cy="180000"/>
          </a:xfrm>
        </p:grpSpPr>
        <p:cxnSp>
          <p:nvCxnSpPr>
            <p:cNvPr id="12" name="직선 연결선 11"/>
            <p:cNvCxnSpPr/>
            <p:nvPr userDrawn="1"/>
          </p:nvCxnSpPr>
          <p:spPr>
            <a:xfrm>
              <a:off x="251520" y="404664"/>
              <a:ext cx="0" cy="1800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12"/>
            <p:cNvCxnSpPr/>
            <p:nvPr userDrawn="1"/>
          </p:nvCxnSpPr>
          <p:spPr>
            <a:xfrm>
              <a:off x="323448" y="494664"/>
              <a:ext cx="2160000" cy="0"/>
            </a:xfrm>
            <a:prstGeom prst="line">
              <a:avLst/>
            </a:prstGeom>
            <a:ln w="19050"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타원 13"/>
            <p:cNvSpPr/>
            <p:nvPr userDrawn="1"/>
          </p:nvSpPr>
          <p:spPr>
            <a:xfrm>
              <a:off x="2429448" y="440664"/>
              <a:ext cx="108000" cy="10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6" name="텍스트 개체 틀 18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3" y="366995"/>
            <a:ext cx="8207375" cy="5756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제목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40530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57150"/>
            <a:ext cx="5400675" cy="1079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497638"/>
            <a:ext cx="9144000" cy="3603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직사각형 5"/>
          <p:cNvSpPr/>
          <p:nvPr userDrawn="1"/>
        </p:nvSpPr>
        <p:spPr>
          <a:xfrm>
            <a:off x="0" y="0"/>
            <a:ext cx="7559675" cy="71438"/>
          </a:xfrm>
          <a:prstGeom prst="rect">
            <a:avLst/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10" name="그룹 9"/>
          <p:cNvGrpSpPr/>
          <p:nvPr userDrawn="1"/>
        </p:nvGrpSpPr>
        <p:grpSpPr>
          <a:xfrm>
            <a:off x="179512" y="584664"/>
            <a:ext cx="900008" cy="180000"/>
            <a:chOff x="251520" y="404664"/>
            <a:chExt cx="900008" cy="180000"/>
          </a:xfrm>
        </p:grpSpPr>
        <p:cxnSp>
          <p:nvCxnSpPr>
            <p:cNvPr id="3" name="직선 연결선 2"/>
            <p:cNvCxnSpPr/>
            <p:nvPr userDrawn="1"/>
          </p:nvCxnSpPr>
          <p:spPr>
            <a:xfrm>
              <a:off x="251520" y="404664"/>
              <a:ext cx="0" cy="1800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/>
            <p:cNvCxnSpPr/>
            <p:nvPr userDrawn="1"/>
          </p:nvCxnSpPr>
          <p:spPr>
            <a:xfrm>
              <a:off x="323528" y="494664"/>
              <a:ext cx="720000" cy="0"/>
            </a:xfrm>
            <a:prstGeom prst="line">
              <a:avLst/>
            </a:prstGeom>
            <a:ln w="19050"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타원 8"/>
            <p:cNvSpPr/>
            <p:nvPr userDrawn="1"/>
          </p:nvSpPr>
          <p:spPr>
            <a:xfrm>
              <a:off x="1043528" y="440664"/>
              <a:ext cx="108000" cy="10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1" name="그룹 10"/>
          <p:cNvGrpSpPr/>
          <p:nvPr userDrawn="1"/>
        </p:nvGrpSpPr>
        <p:grpSpPr>
          <a:xfrm flipH="1">
            <a:off x="8099430" y="584664"/>
            <a:ext cx="846730" cy="180000"/>
            <a:chOff x="251520" y="404664"/>
            <a:chExt cx="846730" cy="180000"/>
          </a:xfrm>
        </p:grpSpPr>
        <p:cxnSp>
          <p:nvCxnSpPr>
            <p:cNvPr id="12" name="직선 연결선 11"/>
            <p:cNvCxnSpPr/>
            <p:nvPr userDrawn="1"/>
          </p:nvCxnSpPr>
          <p:spPr>
            <a:xfrm>
              <a:off x="251520" y="404664"/>
              <a:ext cx="0" cy="1800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12"/>
            <p:cNvCxnSpPr/>
            <p:nvPr userDrawn="1"/>
          </p:nvCxnSpPr>
          <p:spPr>
            <a:xfrm>
              <a:off x="324250" y="494664"/>
              <a:ext cx="720000" cy="0"/>
            </a:xfrm>
            <a:prstGeom prst="line">
              <a:avLst/>
            </a:prstGeom>
            <a:ln w="19050"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타원 13"/>
            <p:cNvSpPr/>
            <p:nvPr userDrawn="1"/>
          </p:nvSpPr>
          <p:spPr>
            <a:xfrm>
              <a:off x="990250" y="440664"/>
              <a:ext cx="108000" cy="10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5" name="텍스트 개체 틀 18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3" y="366995"/>
            <a:ext cx="8207375" cy="5756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제목</a:t>
            </a:r>
            <a:endParaRPr lang="ko-KR" altLang="en-US" dirty="0"/>
          </a:p>
        </p:txBody>
      </p:sp>
      <p:sp>
        <p:nvSpPr>
          <p:cNvPr id="16" name="직사각형 15"/>
          <p:cNvSpPr/>
          <p:nvPr userDrawn="1"/>
        </p:nvSpPr>
        <p:spPr>
          <a:xfrm>
            <a:off x="0" y="4509120"/>
            <a:ext cx="3347864" cy="234888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4761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57150"/>
            <a:ext cx="5400675" cy="1079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497638"/>
            <a:ext cx="9144000" cy="3603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직사각형 5"/>
          <p:cNvSpPr/>
          <p:nvPr userDrawn="1"/>
        </p:nvSpPr>
        <p:spPr>
          <a:xfrm>
            <a:off x="0" y="0"/>
            <a:ext cx="7559675" cy="71438"/>
          </a:xfrm>
          <a:prstGeom prst="rect">
            <a:avLst/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직사각형 15"/>
          <p:cNvSpPr/>
          <p:nvPr userDrawn="1"/>
        </p:nvSpPr>
        <p:spPr>
          <a:xfrm>
            <a:off x="0" y="4509120"/>
            <a:ext cx="3347864" cy="234888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9832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851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  <p:sldLayoutId id="2147483655" r:id="rId7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504" y="5229200"/>
            <a:ext cx="4859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latin typeface="경기천년바탕 Bold" pitchFamily="18" charset="-127"/>
                <a:ea typeface="경기천년바탕 Bold" pitchFamily="18" charset="-127"/>
              </a:rPr>
              <a:t>대한민국의 주인은 국민이고</a:t>
            </a:r>
            <a:r>
              <a:rPr lang="en-US" altLang="ko-KR" dirty="0" smtClean="0">
                <a:latin typeface="경기천년바탕 Bold" pitchFamily="18" charset="-127"/>
                <a:ea typeface="경기천년바탕 Bold" pitchFamily="18" charset="-127"/>
              </a:rPr>
              <a:t>!</a:t>
            </a:r>
          </a:p>
          <a:p>
            <a:r>
              <a:rPr lang="ko-KR" altLang="en-US" dirty="0" smtClean="0">
                <a:latin typeface="경기천년바탕 Bold" pitchFamily="18" charset="-127"/>
                <a:ea typeface="경기천년바탕 Bold" pitchFamily="18" charset="-127"/>
              </a:rPr>
              <a:t>장대</a:t>
            </a:r>
            <a:r>
              <a:rPr lang="en-US" altLang="ko-KR" dirty="0" smtClean="0">
                <a:latin typeface="경기천년바탕 Bold" pitchFamily="18" charset="-127"/>
                <a:ea typeface="경기천년바탕 Bold" pitchFamily="18" charset="-127"/>
              </a:rPr>
              <a:t>B</a:t>
            </a:r>
            <a:r>
              <a:rPr lang="ko-KR" altLang="en-US" dirty="0" smtClean="0">
                <a:latin typeface="경기천년바탕 Bold" pitchFamily="18" charset="-127"/>
                <a:ea typeface="경기천년바탕 Bold" pitchFamily="18" charset="-127"/>
              </a:rPr>
              <a:t>지역의 주인은 </a:t>
            </a:r>
            <a:r>
              <a:rPr lang="ko-KR" altLang="en-US" dirty="0" err="1" smtClean="0">
                <a:latin typeface="경기천년바탕 Bold" pitchFamily="18" charset="-127"/>
                <a:ea typeface="경기천년바탕 Bold" pitchFamily="18" charset="-127"/>
              </a:rPr>
              <a:t>토지등소유자</a:t>
            </a:r>
            <a:r>
              <a:rPr lang="ko-KR" altLang="en-US" dirty="0" smtClean="0">
                <a:latin typeface="경기천년바탕 Bold" pitchFamily="18" charset="-127"/>
                <a:ea typeface="경기천년바탕 Bold" pitchFamily="18" charset="-127"/>
              </a:rPr>
              <a:t> 여러분입니다</a:t>
            </a:r>
            <a:r>
              <a:rPr lang="en-US" altLang="ko-KR" dirty="0" smtClean="0">
                <a:latin typeface="경기천년바탕 Bold" pitchFamily="18" charset="-127"/>
                <a:ea typeface="경기천년바탕 Bold" pitchFamily="18" charset="-127"/>
              </a:rPr>
              <a:t>.</a:t>
            </a:r>
            <a:endParaRPr lang="ko-KR" altLang="en-US" dirty="0">
              <a:latin typeface="경기천년바탕 Bold" pitchFamily="18" charset="-127"/>
              <a:ea typeface="경기천년바탕 Bold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908720"/>
            <a:ext cx="84969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000" spc="600" dirty="0" smtClean="0">
                <a:latin typeface="전주 완판본 각B" pitchFamily="2" charset="-127"/>
                <a:ea typeface="전주 완판본 각B" pitchFamily="2" charset="-127"/>
              </a:rPr>
              <a:t>장대</a:t>
            </a:r>
            <a:r>
              <a:rPr lang="en-US" altLang="ko-KR" sz="5000" spc="600" dirty="0" smtClean="0">
                <a:latin typeface="전주 완판본 각B" pitchFamily="2" charset="-127"/>
                <a:ea typeface="전주 완판본 각B" pitchFamily="2" charset="-127"/>
              </a:rPr>
              <a:t>B</a:t>
            </a:r>
            <a:r>
              <a:rPr lang="ko-KR" altLang="en-US" sz="5000" spc="600" dirty="0" smtClean="0">
                <a:latin typeface="전주 완판본 각B" pitchFamily="2" charset="-127"/>
                <a:ea typeface="전주 완판본 각B" pitchFamily="2" charset="-127"/>
              </a:rPr>
              <a:t>구역 재개발사업</a:t>
            </a:r>
            <a:endParaRPr lang="en-US" altLang="ko-KR" sz="5000" spc="600" dirty="0" smtClean="0">
              <a:latin typeface="전주 완판본 각B" pitchFamily="2" charset="-127"/>
              <a:ea typeface="전주 완판본 각B" pitchFamily="2" charset="-127"/>
            </a:endParaRPr>
          </a:p>
          <a:p>
            <a:pPr algn="ctr"/>
            <a:r>
              <a:rPr lang="ko-KR" altLang="en-US" sz="5000" spc="600" dirty="0" smtClean="0">
                <a:latin typeface="전주 완판본 각B" pitchFamily="2" charset="-127"/>
                <a:ea typeface="전주 완판본 각B" pitchFamily="2" charset="-127"/>
              </a:rPr>
              <a:t>주민사업설명회</a:t>
            </a:r>
            <a:endParaRPr lang="ko-KR" altLang="en-US" sz="5000" spc="600" dirty="0">
              <a:latin typeface="전주 완판본 각B" pitchFamily="2" charset="-127"/>
              <a:ea typeface="전주 완판본 각B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0781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추진 및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지급용역비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51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억에 대한 설명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1115616" y="1371353"/>
            <a:ext cx="1396028" cy="369332"/>
            <a:chOff x="1115616" y="1372126"/>
            <a:chExt cx="1396028" cy="369332"/>
          </a:xfrm>
        </p:grpSpPr>
        <p:sp>
          <p:nvSpPr>
            <p:cNvPr id="8" name="타원 7"/>
            <p:cNvSpPr/>
            <p:nvPr/>
          </p:nvSpPr>
          <p:spPr>
            <a:xfrm>
              <a:off x="1115616" y="1484784"/>
              <a:ext cx="144016" cy="144016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03648" y="1372126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smtClean="0">
                  <a:latin typeface="HY견고딕" pitchFamily="18" charset="-127"/>
                  <a:ea typeface="HY견고딕" pitchFamily="18" charset="-127"/>
                </a:rPr>
                <a:t>사용내역</a:t>
              </a:r>
              <a:endParaRPr lang="ko-KR" altLang="en-US" dirty="0">
                <a:latin typeface="HY견고딕" pitchFamily="18" charset="-127"/>
                <a:ea typeface="HY견고딕" pitchFamily="18" charset="-127"/>
              </a:endParaRPr>
            </a:p>
          </p:txBody>
        </p:sp>
      </p:grpSp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3272663"/>
              </p:ext>
            </p:extLst>
          </p:nvPr>
        </p:nvGraphicFramePr>
        <p:xfrm>
          <a:off x="1547664" y="1770965"/>
          <a:ext cx="6096000" cy="25958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152128"/>
                <a:gridCol w="2911872"/>
                <a:gridCol w="2032000"/>
              </a:tblGrid>
              <a:tr h="370840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kern="0" spc="0" dirty="0" smtClean="0"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2005</a:t>
                      </a:r>
                      <a:r>
                        <a:rPr lang="ko-KR" altLang="en-US" sz="1200" b="0" kern="0" spc="0" dirty="0" smtClean="0"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년</a:t>
                      </a:r>
                      <a:endParaRPr lang="ko-KR" altLang="en-US" sz="1200" b="0" kern="0" spc="0" dirty="0">
                        <a:solidFill>
                          <a:srgbClr val="00000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64770" marR="64770" marT="17907" marB="17907"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kern="0" spc="0" dirty="0" smtClean="0">
                          <a:solidFill>
                            <a:schemeClr val="tx1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  <a:cs typeface="+mn-cs"/>
                        </a:rPr>
                        <a:t>도시환경정비사업발대식 외</a:t>
                      </a:r>
                      <a:endParaRPr lang="en-US" sz="1200" b="0" kern="0" spc="0" dirty="0">
                        <a:solidFill>
                          <a:schemeClr val="tx1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 smtClean="0">
                          <a:latin typeface="HY중고딕" pitchFamily="18" charset="-127"/>
                          <a:ea typeface="HY중고딕" pitchFamily="18" charset="-127"/>
                        </a:rPr>
                        <a:t>15,705,360</a:t>
                      </a:r>
                      <a:endParaRPr lang="ko-KR" altLang="en-US" sz="1200" b="0" dirty="0" smtClean="0"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64770" marR="64770" marT="17907" marB="17907" anchor="ctr">
                    <a:lnB w="12700" cmpd="sng">
                      <a:noFill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kern="0" spc="0" dirty="0" smtClean="0"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2006</a:t>
                      </a:r>
                      <a:r>
                        <a:rPr lang="ko-KR" altLang="en-US" sz="1200" b="0" kern="0" spc="0" dirty="0" smtClean="0"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년</a:t>
                      </a:r>
                      <a:endParaRPr lang="ko-KR" altLang="en-US" sz="1200" b="0" kern="0" spc="0" dirty="0">
                        <a:solidFill>
                          <a:srgbClr val="00000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64770" marR="64770" marT="17907" marB="17907" anchor="ctr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dirty="0" smtClean="0">
                          <a:latin typeface="HY중고딕" pitchFamily="18" charset="-127"/>
                          <a:ea typeface="HY중고딕" pitchFamily="18" charset="-127"/>
                        </a:rPr>
                        <a:t>조합설립추진위원회 발족 외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64770" marR="64770" marT="17907" marB="17907" anchor="ctr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91,773,856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64770" marR="64770" marT="17907" marB="17907" anchor="ctr">
                    <a:lnT w="12700" cmpd="sng">
                      <a:noFill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kern="0" spc="0" dirty="0" smtClean="0"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2007</a:t>
                      </a:r>
                      <a:r>
                        <a:rPr lang="ko-KR" altLang="en-US" sz="1200" b="0" kern="0" spc="0" dirty="0" smtClean="0"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년</a:t>
                      </a:r>
                      <a:endParaRPr lang="ko-KR" altLang="en-US" sz="1200" b="0" kern="0" spc="0" dirty="0">
                        <a:solidFill>
                          <a:srgbClr val="00000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dirty="0" smtClean="0">
                          <a:latin typeface="HY중고딕" pitchFamily="18" charset="-127"/>
                          <a:ea typeface="HY중고딕" pitchFamily="18" charset="-127"/>
                        </a:rPr>
                        <a:t>조합설립추진위원회 발족 외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119,105,649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64770" marR="64770" marT="17907" marB="17907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kern="0" spc="0" dirty="0" smtClean="0"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2008</a:t>
                      </a:r>
                      <a:r>
                        <a:rPr lang="ko-KR" altLang="en-US" sz="1200" b="0" kern="0" spc="0" dirty="0" smtClean="0"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년</a:t>
                      </a:r>
                      <a:endParaRPr lang="ko-KR" altLang="en-US" sz="1200" b="0" kern="0" spc="0" dirty="0">
                        <a:solidFill>
                          <a:srgbClr val="00000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dirty="0" smtClean="0">
                          <a:latin typeface="HY중고딕" pitchFamily="18" charset="-127"/>
                          <a:ea typeface="HY중고딕" pitchFamily="18" charset="-127"/>
                        </a:rPr>
                        <a:t>사무실운영 및 인건비 외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130,907,368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64770" marR="64770" marT="17907" marB="17907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kern="0" spc="0" dirty="0" smtClean="0"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2009</a:t>
                      </a:r>
                      <a:r>
                        <a:rPr lang="ko-KR" altLang="en-US" sz="1200" b="0" kern="0" spc="0" dirty="0" smtClean="0"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년</a:t>
                      </a:r>
                      <a:endParaRPr lang="ko-KR" altLang="en-US" sz="1200" b="0" kern="0" spc="0" dirty="0">
                        <a:solidFill>
                          <a:srgbClr val="00000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dirty="0" smtClean="0">
                          <a:latin typeface="HY중고딕" pitchFamily="18" charset="-127"/>
                          <a:ea typeface="HY중고딕" pitchFamily="18" charset="-127"/>
                        </a:rPr>
                        <a:t>재정비촉진계획 결정고시 외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108,779,518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64770" marR="64770" marT="17907" marB="17907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smtClean="0">
                          <a:solidFill>
                            <a:srgbClr val="00000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기타이자비용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64770" marR="64770" marT="17907" marB="17907" anchor="ctr"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smtClean="0">
                          <a:solidFill>
                            <a:srgbClr val="00000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수입 및 대납가감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64770" marR="64770" marT="17907" marB="17907" anchor="ctr"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250,406,759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64770" marR="64770" marT="17907" marB="17907" anchor="ctr"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smtClean="0"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소 </a:t>
                      </a:r>
                      <a:r>
                        <a:rPr lang="ko-KR" altLang="en-US" sz="1200" kern="0" spc="0" dirty="0"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계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64770" marR="64770" marT="17907" marB="17907" anchor="ctr">
                    <a:lnT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64770" marR="64770" marT="17907" marB="17907" anchor="ctr">
                    <a:lnT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716,678,510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64770" marR="64770" marT="17907" marB="17907" anchor="ctr">
                    <a:lnT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3" name="그룹 12"/>
          <p:cNvGrpSpPr/>
          <p:nvPr/>
        </p:nvGrpSpPr>
        <p:grpSpPr>
          <a:xfrm>
            <a:off x="1115616" y="4551511"/>
            <a:ext cx="6503195" cy="646331"/>
            <a:chOff x="1115616" y="1372126"/>
            <a:chExt cx="6503195" cy="646331"/>
          </a:xfrm>
        </p:grpSpPr>
        <p:sp>
          <p:nvSpPr>
            <p:cNvPr id="14" name="타원 13"/>
            <p:cNvSpPr/>
            <p:nvPr/>
          </p:nvSpPr>
          <p:spPr>
            <a:xfrm>
              <a:off x="1115616" y="1484784"/>
              <a:ext cx="144016" cy="144016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403648" y="1372126"/>
              <a:ext cx="621516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smtClean="0">
                  <a:latin typeface="HY견고딕" pitchFamily="18" charset="-127"/>
                  <a:ea typeface="HY견고딕" pitchFamily="18" charset="-127"/>
                </a:rPr>
                <a:t>정비업체 </a:t>
              </a:r>
              <a:r>
                <a:rPr lang="en-US" altLang="ko-KR" dirty="0" smtClean="0">
                  <a:latin typeface="HY견고딕" pitchFamily="18" charset="-127"/>
                  <a:ea typeface="HY견고딕" pitchFamily="18" charset="-127"/>
                </a:rPr>
                <a:t>(</a:t>
              </a:r>
              <a:r>
                <a:rPr lang="ko-KR" altLang="en-US" dirty="0" smtClean="0">
                  <a:latin typeface="HY견고딕" pitchFamily="18" charset="-127"/>
                  <a:ea typeface="HY견고딕" pitchFamily="18" charset="-127"/>
                </a:rPr>
                <a:t>주</a:t>
              </a:r>
              <a:r>
                <a:rPr lang="en-US" altLang="ko-KR" dirty="0" smtClean="0">
                  <a:latin typeface="HY견고딕" pitchFamily="18" charset="-127"/>
                  <a:ea typeface="HY견고딕" pitchFamily="18" charset="-127"/>
                </a:rPr>
                <a:t>)</a:t>
              </a:r>
              <a:r>
                <a:rPr lang="ko-KR" altLang="en-US" dirty="0" err="1" smtClean="0">
                  <a:latin typeface="HY견고딕" pitchFamily="18" charset="-127"/>
                  <a:ea typeface="HY견고딕" pitchFamily="18" charset="-127"/>
                </a:rPr>
                <a:t>알바트로스플러스에</a:t>
              </a:r>
              <a:r>
                <a:rPr lang="ko-KR" altLang="en-US" dirty="0" smtClean="0">
                  <a:latin typeface="HY견고딕" pitchFamily="18" charset="-127"/>
                  <a:ea typeface="HY견고딕" pitchFamily="18" charset="-127"/>
                </a:rPr>
                <a:t> 지급 </a:t>
              </a:r>
              <a:r>
                <a:rPr lang="en-US" altLang="ko-KR" dirty="0" smtClean="0">
                  <a:latin typeface="HY견고딕" pitchFamily="18" charset="-127"/>
                  <a:ea typeface="HY견고딕" pitchFamily="18" charset="-127"/>
                </a:rPr>
                <a:t>– 4,350,000,000</a:t>
              </a:r>
            </a:p>
            <a:p>
              <a:r>
                <a:rPr lang="en-US" altLang="ko-KR" dirty="0" smtClean="0">
                  <a:latin typeface="HY견고딕" pitchFamily="18" charset="-127"/>
                  <a:ea typeface="HY견고딕" pitchFamily="18" charset="-127"/>
                </a:rPr>
                <a:t>(</a:t>
              </a:r>
              <a:r>
                <a:rPr lang="ko-KR" altLang="en-US" dirty="0" smtClean="0">
                  <a:latin typeface="HY견고딕" pitchFamily="18" charset="-127"/>
                  <a:ea typeface="HY견고딕" pitchFamily="18" charset="-127"/>
                </a:rPr>
                <a:t>정비업체가 상환 및 이자부담약정</a:t>
              </a:r>
              <a:r>
                <a:rPr lang="en-US" altLang="ko-KR" dirty="0" smtClean="0">
                  <a:latin typeface="HY견고딕" pitchFamily="18" charset="-127"/>
                  <a:ea typeface="HY견고딕" pitchFamily="18" charset="-127"/>
                </a:rPr>
                <a:t>)</a:t>
              </a:r>
              <a:endParaRPr lang="ko-KR" altLang="en-US" dirty="0">
                <a:latin typeface="HY견고딕" pitchFamily="18" charset="-127"/>
                <a:ea typeface="HY견고딕" pitchFamily="18" charset="-127"/>
              </a:endParaRPr>
            </a:p>
          </p:txBody>
        </p:sp>
      </p:grpSp>
      <p:sp>
        <p:nvSpPr>
          <p:cNvPr id="16" name="모서리가 둥근 직사각형 15"/>
          <p:cNvSpPr/>
          <p:nvPr/>
        </p:nvSpPr>
        <p:spPr>
          <a:xfrm>
            <a:off x="3258604" y="5301208"/>
            <a:ext cx="4392488" cy="768925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5,066,678,510</a:t>
            </a:r>
            <a:endParaRPr lang="ko-KR" altLang="en-US" sz="24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1530412" y="5301208"/>
            <a:ext cx="1584176" cy="76892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400" smtClean="0">
                <a:latin typeface="HY견고딕" pitchFamily="18" charset="-127"/>
                <a:ea typeface="HY견고딕" pitchFamily="18" charset="-127"/>
              </a:rPr>
              <a:t>합  계</a:t>
            </a:r>
            <a:endParaRPr lang="ko-KR" altLang="en-US" sz="2400" dirty="0"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9266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추진 및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지급용역비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51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억에 대한 설명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1475656" y="1981897"/>
            <a:ext cx="718254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200000"/>
              </a:lnSpc>
            </a:pPr>
            <a:r>
              <a:rPr lang="ko-KR" altLang="en-US" sz="1400" dirty="0" smtClean="0">
                <a:latin typeface="HY중고딕" pitchFamily="18" charset="-127"/>
                <a:ea typeface="HY중고딕" pitchFamily="18" charset="-127"/>
              </a:rPr>
              <a:t>공동시행자 </a:t>
            </a:r>
            <a:r>
              <a:rPr lang="ko-KR" altLang="en-US" sz="1400" dirty="0">
                <a:latin typeface="HY중고딕" pitchFamily="18" charset="-127"/>
                <a:ea typeface="HY중고딕" pitchFamily="18" charset="-127"/>
              </a:rPr>
              <a:t>입찰보증금은 변제의 책임은 조합설립구성원 개개인에게 </a:t>
            </a:r>
            <a:r>
              <a:rPr lang="ko-KR" altLang="en-US" sz="1400" dirty="0" err="1">
                <a:latin typeface="HY중고딕" pitchFamily="18" charset="-127"/>
                <a:ea typeface="HY중고딕" pitchFamily="18" charset="-127"/>
              </a:rPr>
              <a:t>책임도없고</a:t>
            </a:r>
            <a:r>
              <a:rPr lang="ko-KR" altLang="en-US" sz="1400" dirty="0">
                <a:latin typeface="HY중고딕" pitchFamily="18" charset="-127"/>
                <a:ea typeface="HY중고딕" pitchFamily="18" charset="-127"/>
              </a:rPr>
              <a:t> </a:t>
            </a:r>
            <a:r>
              <a:rPr lang="ko-KR" altLang="en-US" sz="1400" dirty="0" err="1">
                <a:latin typeface="HY중고딕" pitchFamily="18" charset="-127"/>
                <a:ea typeface="HY중고딕" pitchFamily="18" charset="-127"/>
              </a:rPr>
              <a:t>청구할수없으며</a:t>
            </a:r>
            <a:r>
              <a:rPr lang="ko-KR" altLang="en-US" sz="1400" dirty="0">
                <a:latin typeface="HY중고딕" pitchFamily="18" charset="-127"/>
                <a:ea typeface="HY중고딕" pitchFamily="18" charset="-127"/>
              </a:rPr>
              <a:t> </a:t>
            </a:r>
            <a:r>
              <a:rPr lang="ko-KR" altLang="en-US" sz="1400" dirty="0" smtClean="0">
                <a:latin typeface="HY중고딕" pitchFamily="18" charset="-127"/>
                <a:ea typeface="HY중고딕" pitchFamily="18" charset="-127"/>
              </a:rPr>
              <a:t>청구한 사례도 없다 </a:t>
            </a:r>
            <a:r>
              <a:rPr lang="ko-KR" altLang="en-US" sz="1400" dirty="0">
                <a:latin typeface="HY중고딕" pitchFamily="18" charset="-127"/>
                <a:ea typeface="HY중고딕" pitchFamily="18" charset="-127"/>
              </a:rPr>
              <a:t>또한 공동시행자인 </a:t>
            </a:r>
            <a:r>
              <a:rPr lang="en-US" altLang="ko-KR" sz="1400" dirty="0">
                <a:latin typeface="HY중고딕" pitchFamily="18" charset="-127"/>
                <a:ea typeface="HY중고딕" pitchFamily="18" charset="-127"/>
              </a:rPr>
              <a:t>5</a:t>
            </a:r>
            <a:r>
              <a:rPr lang="ko-KR" altLang="en-US" sz="1400" dirty="0">
                <a:latin typeface="HY중고딕" pitchFamily="18" charset="-127"/>
                <a:ea typeface="HY중고딕" pitchFamily="18" charset="-127"/>
              </a:rPr>
              <a:t>개건설사 태만에 대한 </a:t>
            </a:r>
            <a:r>
              <a:rPr lang="ko-KR" altLang="en-US" sz="1400" dirty="0" err="1">
                <a:latin typeface="HY중고딕" pitchFamily="18" charset="-127"/>
                <a:ea typeface="HY중고딕" pitchFamily="18" charset="-127"/>
              </a:rPr>
              <a:t>법적책임이</a:t>
            </a:r>
            <a:r>
              <a:rPr lang="ko-KR" altLang="en-US" sz="1400" dirty="0">
                <a:latin typeface="HY중고딕" pitchFamily="18" charset="-127"/>
                <a:ea typeface="HY중고딕" pitchFamily="18" charset="-127"/>
              </a:rPr>
              <a:t> </a:t>
            </a:r>
            <a:r>
              <a:rPr lang="ko-KR" altLang="en-US" sz="1400" dirty="0" err="1" smtClean="0">
                <a:latin typeface="HY중고딕" pitchFamily="18" charset="-127"/>
                <a:ea typeface="HY중고딕" pitchFamily="18" charset="-127"/>
              </a:rPr>
              <a:t>더크다</a:t>
            </a:r>
            <a:r>
              <a:rPr lang="ko-KR" altLang="en-US" sz="1400" dirty="0" smtClean="0">
                <a:latin typeface="HY중고딕" pitchFamily="18" charset="-127"/>
                <a:ea typeface="HY중고딕" pitchFamily="18" charset="-127"/>
              </a:rPr>
              <a:t> 할 </a:t>
            </a:r>
            <a:r>
              <a:rPr lang="ko-KR" altLang="en-US" sz="1400" dirty="0">
                <a:latin typeface="HY중고딕" pitchFamily="18" charset="-127"/>
                <a:ea typeface="HY중고딕" pitchFamily="18" charset="-127"/>
              </a:rPr>
              <a:t>수 있고 </a:t>
            </a:r>
            <a:r>
              <a:rPr lang="en-US" altLang="ko-KR" sz="1400" dirty="0">
                <a:latin typeface="HY중고딕" pitchFamily="18" charset="-127"/>
                <a:ea typeface="HY중고딕" pitchFamily="18" charset="-127"/>
              </a:rPr>
              <a:t>IT</a:t>
            </a:r>
            <a:r>
              <a:rPr lang="ko-KR" altLang="en-US" sz="1400" dirty="0">
                <a:latin typeface="HY중고딕" pitchFamily="18" charset="-127"/>
                <a:ea typeface="HY중고딕" pitchFamily="18" charset="-127"/>
              </a:rPr>
              <a:t>업체에 대한 장기차입금은 법률자문결과 구성원인 개개인에게는 </a:t>
            </a:r>
            <a:r>
              <a:rPr lang="ko-KR" altLang="en-US" sz="1400" dirty="0" err="1">
                <a:latin typeface="HY중고딕" pitchFamily="18" charset="-127"/>
                <a:ea typeface="HY중고딕" pitchFamily="18" charset="-127"/>
              </a:rPr>
              <a:t>책임이없다는</a:t>
            </a:r>
            <a:r>
              <a:rPr lang="ko-KR" altLang="en-US" sz="1400" dirty="0">
                <a:latin typeface="HY중고딕" pitchFamily="18" charset="-127"/>
                <a:ea typeface="HY중고딕" pitchFamily="18" charset="-127"/>
              </a:rPr>
              <a:t> 결론과 이자부담과 자금상환의 책임을 </a:t>
            </a:r>
            <a:r>
              <a:rPr lang="ko-KR" altLang="en-US" sz="1400" dirty="0" err="1">
                <a:latin typeface="HY중고딕" pitchFamily="18" charset="-127"/>
                <a:ea typeface="HY중고딕" pitchFamily="18" charset="-127"/>
              </a:rPr>
              <a:t>알바트로스플러스가</a:t>
            </a:r>
            <a:r>
              <a:rPr lang="ko-KR" altLang="en-US" sz="1400" dirty="0">
                <a:latin typeface="HY중고딕" pitchFamily="18" charset="-127"/>
                <a:ea typeface="HY중고딕" pitchFamily="18" charset="-127"/>
              </a:rPr>
              <a:t> 지는 것으로 약정하였고 현재는 하나은행의 장기차입채무는 보증업체인 </a:t>
            </a:r>
            <a:r>
              <a:rPr lang="ko-KR" altLang="en-US" sz="1400" dirty="0" err="1">
                <a:latin typeface="HY중고딕" pitchFamily="18" charset="-127"/>
                <a:ea typeface="HY중고딕" pitchFamily="18" charset="-127"/>
              </a:rPr>
              <a:t>에스케이씨엔씨</a:t>
            </a:r>
            <a:r>
              <a:rPr lang="en-US" altLang="ko-KR" sz="1400" dirty="0">
                <a:latin typeface="HY중고딕" pitchFamily="18" charset="-127"/>
                <a:ea typeface="HY중고딕" pitchFamily="18" charset="-127"/>
              </a:rPr>
              <a:t>(</a:t>
            </a:r>
            <a:r>
              <a:rPr lang="ko-KR" altLang="en-US" sz="1400" dirty="0">
                <a:latin typeface="HY중고딕" pitchFamily="18" charset="-127"/>
                <a:ea typeface="HY중고딕" pitchFamily="18" charset="-127"/>
              </a:rPr>
              <a:t>주</a:t>
            </a:r>
            <a:r>
              <a:rPr lang="en-US" altLang="ko-KR" sz="1400" dirty="0">
                <a:latin typeface="HY중고딕" pitchFamily="18" charset="-127"/>
                <a:ea typeface="HY중고딕" pitchFamily="18" charset="-127"/>
              </a:rPr>
              <a:t>)</a:t>
            </a:r>
            <a:r>
              <a:rPr lang="ko-KR" altLang="en-US" sz="1400" dirty="0">
                <a:latin typeface="HY중고딕" pitchFamily="18" charset="-127"/>
                <a:ea typeface="HY중고딕" pitchFamily="18" charset="-127"/>
              </a:rPr>
              <a:t>와 </a:t>
            </a:r>
            <a:r>
              <a:rPr lang="ko-KR" altLang="en-US" sz="1400" dirty="0" err="1">
                <a:latin typeface="HY중고딕" pitchFamily="18" charset="-127"/>
                <a:ea typeface="HY중고딕" pitchFamily="18" charset="-127"/>
              </a:rPr>
              <a:t>엘지전자</a:t>
            </a:r>
            <a:r>
              <a:rPr lang="en-US" altLang="ko-KR" sz="1400" dirty="0">
                <a:latin typeface="HY중고딕" pitchFamily="18" charset="-127"/>
                <a:ea typeface="HY중고딕" pitchFamily="18" charset="-127"/>
              </a:rPr>
              <a:t>(</a:t>
            </a:r>
            <a:r>
              <a:rPr lang="ko-KR" altLang="en-US" sz="1400" dirty="0">
                <a:latin typeface="HY중고딕" pitchFamily="18" charset="-127"/>
                <a:ea typeface="HY중고딕" pitchFamily="18" charset="-127"/>
              </a:rPr>
              <a:t>주</a:t>
            </a:r>
            <a:r>
              <a:rPr lang="en-US" altLang="ko-KR" sz="1400" dirty="0">
                <a:latin typeface="HY중고딕" pitchFamily="18" charset="-127"/>
                <a:ea typeface="HY중고딕" pitchFamily="18" charset="-127"/>
              </a:rPr>
              <a:t>)</a:t>
            </a:r>
            <a:r>
              <a:rPr lang="ko-KR" altLang="en-US" sz="1400" dirty="0">
                <a:latin typeface="HY중고딕" pitchFamily="18" charset="-127"/>
                <a:ea typeface="HY중고딕" pitchFamily="18" charset="-127"/>
              </a:rPr>
              <a:t>가 갚아서 이자는 </a:t>
            </a:r>
            <a:r>
              <a:rPr lang="ko-KR" altLang="en-US" sz="1400" dirty="0" err="1">
                <a:latin typeface="HY중고딕" pitchFamily="18" charset="-127"/>
                <a:ea typeface="HY중고딕" pitchFamily="18" charset="-127"/>
              </a:rPr>
              <a:t>나가지않고있고</a:t>
            </a:r>
            <a:r>
              <a:rPr lang="ko-KR" altLang="en-US" sz="1400" dirty="0">
                <a:latin typeface="HY중고딕" pitchFamily="18" charset="-127"/>
                <a:ea typeface="HY중고딕" pitchFamily="18" charset="-127"/>
              </a:rPr>
              <a:t> 구성원개개인에게는 </a:t>
            </a:r>
            <a:r>
              <a:rPr lang="ko-KR" altLang="en-US" sz="1400" dirty="0" err="1">
                <a:latin typeface="HY중고딕" pitchFamily="18" charset="-127"/>
                <a:ea typeface="HY중고딕" pitchFamily="18" charset="-127"/>
              </a:rPr>
              <a:t>어떤것도</a:t>
            </a:r>
            <a:r>
              <a:rPr lang="ko-KR" altLang="en-US" sz="1400" dirty="0">
                <a:latin typeface="HY중고딕" pitchFamily="18" charset="-127"/>
                <a:ea typeface="HY중고딕" pitchFamily="18" charset="-127"/>
              </a:rPr>
              <a:t> 채무가 </a:t>
            </a:r>
            <a:r>
              <a:rPr lang="ko-KR" altLang="en-US" sz="1400" dirty="0" err="1">
                <a:latin typeface="HY중고딕" pitchFamily="18" charset="-127"/>
                <a:ea typeface="HY중고딕" pitchFamily="18" charset="-127"/>
              </a:rPr>
              <a:t>존재하지않습니다</a:t>
            </a:r>
            <a:r>
              <a:rPr lang="en-US" altLang="ko-KR" sz="1400" dirty="0">
                <a:latin typeface="HY중고딕" pitchFamily="18" charset="-127"/>
                <a:ea typeface="HY중고딕" pitchFamily="18" charset="-127"/>
              </a:rPr>
              <a:t>.</a:t>
            </a:r>
            <a:endParaRPr lang="ko-KR" altLang="en-US" sz="1400" dirty="0">
              <a:latin typeface="HY중고딕" pitchFamily="18" charset="-127"/>
              <a:ea typeface="HY중고딕" pitchFamily="18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1115616" y="1506685"/>
            <a:ext cx="1396028" cy="369332"/>
            <a:chOff x="1115616" y="1372126"/>
            <a:chExt cx="1396028" cy="369332"/>
          </a:xfrm>
        </p:grpSpPr>
        <p:sp>
          <p:nvSpPr>
            <p:cNvPr id="8" name="타원 7"/>
            <p:cNvSpPr/>
            <p:nvPr/>
          </p:nvSpPr>
          <p:spPr>
            <a:xfrm>
              <a:off x="1115616" y="1484784"/>
              <a:ext cx="144016" cy="144016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03648" y="1372126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smtClean="0">
                  <a:latin typeface="HY견고딕" pitchFamily="18" charset="-127"/>
                  <a:ea typeface="HY견고딕" pitchFamily="18" charset="-127"/>
                </a:rPr>
                <a:t>법률검토</a:t>
              </a:r>
              <a:endParaRPr lang="ko-KR" altLang="en-US" dirty="0">
                <a:latin typeface="HY견고딕" pitchFamily="18" charset="-127"/>
                <a:ea typeface="HY견고딕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285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4294967295"/>
          </p:nvPr>
        </p:nvSpPr>
        <p:spPr>
          <a:xfrm>
            <a:off x="468313" y="405095"/>
            <a:ext cx="8207375" cy="575633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정비업체 계약내역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11560" y="1865387"/>
            <a:ext cx="2808312" cy="396044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38100">
            <a:solidFill>
              <a:schemeClr val="tx2">
                <a:lumMod val="20000"/>
                <a:lumOff val="8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3923928" y="1865387"/>
            <a:ext cx="4968552" cy="1131565"/>
          </a:xfrm>
          <a:prstGeom prst="rect">
            <a:avLst/>
          </a:prstGeom>
          <a:blipFill dpi="0" rotWithShape="1">
            <a:blip r:embed="rId2"/>
            <a:srcRect/>
            <a:tile tx="0" ty="-2413000" sx="100000" sy="100000" flip="none" algn="tl"/>
          </a:blipFill>
          <a:ln w="76200">
            <a:solidFill>
              <a:schemeClr val="accent1">
                <a:lumMod val="60000"/>
                <a:lumOff val="4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971601" y="2852936"/>
            <a:ext cx="1368152" cy="216024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4214334" y="4677236"/>
            <a:ext cx="46762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ko-KR" altLang="en-US" dirty="0" smtClean="0"/>
              <a:t>대지면적 </a:t>
            </a:r>
            <a:r>
              <a:rPr lang="en-US" altLang="ko-KR" dirty="0" smtClean="0"/>
              <a:t>: 27,924.61</a:t>
            </a:r>
            <a:r>
              <a:rPr lang="ko-KR" altLang="en-US" dirty="0" smtClean="0"/>
              <a:t>평</a:t>
            </a:r>
            <a:r>
              <a:rPr lang="en-US" altLang="ko-KR" dirty="0" smtClean="0"/>
              <a:t>(92,312.75</a:t>
            </a:r>
            <a:r>
              <a:rPr lang="ko-KR" altLang="en-US" dirty="0" smtClean="0"/>
              <a:t>㎡</a:t>
            </a:r>
            <a:r>
              <a:rPr lang="en-US" altLang="ko-KR" dirty="0" smtClean="0"/>
              <a:t>)</a:t>
            </a:r>
          </a:p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ko-KR" altLang="en-US" dirty="0" smtClean="0"/>
              <a:t>건축연면적 </a:t>
            </a:r>
            <a:r>
              <a:rPr lang="en-US" altLang="ko-KR" dirty="0" smtClean="0"/>
              <a:t>: 261,033.30</a:t>
            </a:r>
            <a:r>
              <a:rPr lang="ko-KR" altLang="en-US" dirty="0" smtClean="0"/>
              <a:t>평</a:t>
            </a:r>
            <a:r>
              <a:rPr lang="en-US" altLang="ko-KR" dirty="0" smtClean="0"/>
              <a:t>(862,920.00</a:t>
            </a:r>
            <a:r>
              <a:rPr lang="ko-KR" altLang="en-US" dirty="0" smtClean="0"/>
              <a:t>㎡</a:t>
            </a:r>
            <a:r>
              <a:rPr lang="en-US" altLang="ko-KR" dirty="0" smtClean="0"/>
              <a:t>)</a:t>
            </a:r>
          </a:p>
        </p:txBody>
      </p:sp>
      <p:grpSp>
        <p:nvGrpSpPr>
          <p:cNvPr id="9" name="그룹 8"/>
          <p:cNvGrpSpPr/>
          <p:nvPr/>
        </p:nvGrpSpPr>
        <p:grpSpPr>
          <a:xfrm>
            <a:off x="3923928" y="4221088"/>
            <a:ext cx="1396028" cy="369332"/>
            <a:chOff x="1115616" y="1372126"/>
            <a:chExt cx="1396028" cy="369332"/>
          </a:xfrm>
        </p:grpSpPr>
        <p:sp>
          <p:nvSpPr>
            <p:cNvPr id="10" name="타원 9"/>
            <p:cNvSpPr/>
            <p:nvPr/>
          </p:nvSpPr>
          <p:spPr>
            <a:xfrm>
              <a:off x="1115616" y="1484784"/>
              <a:ext cx="144016" cy="144016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03648" y="1372126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smtClean="0">
                  <a:latin typeface="HY견고딕" pitchFamily="18" charset="-127"/>
                  <a:ea typeface="HY견고딕" pitchFamily="18" charset="-127"/>
                </a:rPr>
                <a:t>사업규모</a:t>
              </a:r>
              <a:endParaRPr lang="ko-KR" altLang="en-US" dirty="0">
                <a:latin typeface="HY견고딕" pitchFamily="18" charset="-127"/>
                <a:ea typeface="HY견고딕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862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4294967295"/>
          </p:nvPr>
        </p:nvSpPr>
        <p:spPr>
          <a:xfrm>
            <a:off x="468313" y="405095"/>
            <a:ext cx="8207375" cy="575633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정비업체 계약내역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11560" y="1866528"/>
            <a:ext cx="2808312" cy="396044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4211960" y="1887860"/>
            <a:ext cx="4320480" cy="2930624"/>
          </a:xfrm>
          <a:prstGeom prst="rect">
            <a:avLst/>
          </a:prstGeom>
          <a:blipFill dpi="0" rotWithShape="1">
            <a:blip r:embed="rId2"/>
            <a:srcRect/>
            <a:tile tx="-1016000" ty="-3810000" sx="80000" sy="80000" flip="none" algn="tl"/>
          </a:blipFill>
          <a:ln w="76200">
            <a:solidFill>
              <a:schemeClr val="accent1">
                <a:lumMod val="60000"/>
                <a:lumOff val="4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4211960" y="2132856"/>
            <a:ext cx="4320480" cy="1220316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1043608" y="3573016"/>
            <a:ext cx="2088232" cy="144016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8" name="그룹 7"/>
          <p:cNvGrpSpPr/>
          <p:nvPr/>
        </p:nvGrpSpPr>
        <p:grpSpPr>
          <a:xfrm>
            <a:off x="3923928" y="5291916"/>
            <a:ext cx="2377065" cy="369332"/>
            <a:chOff x="1115616" y="1372126"/>
            <a:chExt cx="2377065" cy="369332"/>
          </a:xfrm>
        </p:grpSpPr>
        <p:sp>
          <p:nvSpPr>
            <p:cNvPr id="9" name="타원 8"/>
            <p:cNvSpPr/>
            <p:nvPr/>
          </p:nvSpPr>
          <p:spPr>
            <a:xfrm>
              <a:off x="1115616" y="1484784"/>
              <a:ext cx="144016" cy="144016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403648" y="1372126"/>
              <a:ext cx="20890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err="1" smtClean="0">
                  <a:latin typeface="HY견고딕" pitchFamily="18" charset="-127"/>
                  <a:ea typeface="HY견고딕" pitchFamily="18" charset="-127"/>
                </a:rPr>
                <a:t>업무수행율</a:t>
              </a:r>
              <a:r>
                <a:rPr lang="ko-KR" altLang="en-US" dirty="0" smtClean="0">
                  <a:latin typeface="HY견고딕" pitchFamily="18" charset="-127"/>
                  <a:ea typeface="HY견고딕" pitchFamily="18" charset="-127"/>
                </a:rPr>
                <a:t> </a:t>
              </a:r>
              <a:r>
                <a:rPr lang="en-US" altLang="ko-KR" dirty="0" smtClean="0">
                  <a:latin typeface="HY견고딕" pitchFamily="18" charset="-127"/>
                  <a:ea typeface="HY견고딕" pitchFamily="18" charset="-127"/>
                </a:rPr>
                <a:t>: 50%</a:t>
              </a:r>
              <a:endParaRPr lang="ko-KR" altLang="en-US" dirty="0">
                <a:latin typeface="HY견고딕" pitchFamily="18" charset="-127"/>
                <a:ea typeface="HY견고딕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630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4294967295"/>
          </p:nvPr>
        </p:nvSpPr>
        <p:spPr>
          <a:xfrm>
            <a:off x="468313" y="405095"/>
            <a:ext cx="8207375" cy="575633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정비업체 약정서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11560" y="1866528"/>
            <a:ext cx="2808312" cy="396044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4211960" y="1887860"/>
            <a:ext cx="4320480" cy="2930624"/>
          </a:xfrm>
          <a:prstGeom prst="rect">
            <a:avLst/>
          </a:prstGeom>
          <a:blipFill dpi="0" rotWithShape="1">
            <a:blip r:embed="rId2"/>
            <a:srcRect/>
            <a:tile tx="-1016000" ty="-2540000" sx="80000" sy="80000" flip="none" algn="tl"/>
          </a:blipFill>
          <a:ln w="76200">
            <a:solidFill>
              <a:schemeClr val="accent1">
                <a:lumMod val="60000"/>
                <a:lumOff val="4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971600" y="3322129"/>
            <a:ext cx="2088232" cy="322895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8" name="그룹 7"/>
          <p:cNvGrpSpPr/>
          <p:nvPr/>
        </p:nvGrpSpPr>
        <p:grpSpPr>
          <a:xfrm>
            <a:off x="3923928" y="5291916"/>
            <a:ext cx="4339141" cy="369332"/>
            <a:chOff x="1115616" y="1372126"/>
            <a:chExt cx="4339141" cy="369332"/>
          </a:xfrm>
        </p:grpSpPr>
        <p:sp>
          <p:nvSpPr>
            <p:cNvPr id="9" name="타원 8"/>
            <p:cNvSpPr/>
            <p:nvPr/>
          </p:nvSpPr>
          <p:spPr>
            <a:xfrm>
              <a:off x="1115616" y="1484784"/>
              <a:ext cx="144016" cy="144016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03648" y="1372126"/>
              <a:ext cx="40511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err="1">
                  <a:latin typeface="HY견고딕" pitchFamily="18" charset="-127"/>
                  <a:ea typeface="HY견고딕" pitchFamily="18" charset="-127"/>
                </a:rPr>
                <a:t>용역비</a:t>
              </a:r>
              <a:r>
                <a:rPr lang="ko-KR" altLang="en-US" dirty="0">
                  <a:latin typeface="HY견고딕" pitchFamily="18" charset="-127"/>
                  <a:ea typeface="HY견고딕" pitchFamily="18" charset="-127"/>
                </a:rPr>
                <a:t> </a:t>
              </a:r>
              <a:r>
                <a:rPr lang="ko-KR" altLang="en-US" dirty="0" err="1">
                  <a:latin typeface="HY견고딕" pitchFamily="18" charset="-127"/>
                  <a:ea typeface="HY견고딕" pitchFamily="18" charset="-127"/>
                </a:rPr>
                <a:t>선지급액</a:t>
              </a:r>
              <a:r>
                <a:rPr lang="ko-KR" altLang="en-US" dirty="0">
                  <a:latin typeface="HY견고딕" pitchFamily="18" charset="-127"/>
                  <a:ea typeface="HY견고딕" pitchFamily="18" charset="-127"/>
                </a:rPr>
                <a:t> </a:t>
              </a:r>
              <a:r>
                <a:rPr lang="en-US" altLang="ko-KR" dirty="0">
                  <a:latin typeface="HY견고딕" pitchFamily="18" charset="-127"/>
                  <a:ea typeface="HY견고딕" pitchFamily="18" charset="-127"/>
                </a:rPr>
                <a:t>: 4,350,000,000</a:t>
              </a:r>
              <a:r>
                <a:rPr lang="ko-KR" altLang="en-US" dirty="0">
                  <a:latin typeface="HY견고딕" pitchFamily="18" charset="-127"/>
                  <a:ea typeface="HY견고딕" pitchFamily="18" charset="-127"/>
                </a:rPr>
                <a:t>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882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4211960" y="5085184"/>
            <a:ext cx="4320480" cy="741784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600" dirty="0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  <a:t>PF</a:t>
            </a:r>
            <a:r>
              <a:rPr lang="ko-KR" altLang="en-US" sz="1600" dirty="0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  <a:t>에 의한 자금조달로 정비업체의 </a:t>
            </a:r>
            <a:r>
              <a:rPr lang="ko-KR" altLang="en-US" sz="1600" dirty="0" err="1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  <a:t>용역비를</a:t>
            </a:r>
            <a:endParaRPr lang="en-US" altLang="ko-KR" sz="1600" dirty="0">
              <a:solidFill>
                <a:schemeClr val="tx1"/>
              </a:solidFill>
              <a:latin typeface="HY중고딕" pitchFamily="18" charset="-127"/>
              <a:ea typeface="HY중고딕" pitchFamily="18" charset="-127"/>
            </a:endParaRPr>
          </a:p>
          <a:p>
            <a:r>
              <a:rPr lang="ko-KR" altLang="en-US" sz="1600" dirty="0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  <a:t>지급하는 것이 </a:t>
            </a:r>
            <a:r>
              <a:rPr lang="ko-KR" altLang="en-US" sz="1600" dirty="0" err="1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  <a:t>위법한가</a:t>
            </a:r>
            <a:r>
              <a:rPr lang="en-US" altLang="ko-KR" sz="1600" dirty="0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  <a:t>?</a:t>
            </a:r>
            <a:endParaRPr lang="ko-KR" altLang="en-US" sz="1600" dirty="0">
              <a:solidFill>
                <a:schemeClr val="tx1"/>
              </a:solidFill>
              <a:latin typeface="HY중고딕" pitchFamily="18" charset="-127"/>
              <a:ea typeface="HY중고딕" pitchFamily="18" charset="-127"/>
            </a:endParaRPr>
          </a:p>
        </p:txBody>
      </p:sp>
      <p:sp>
        <p:nvSpPr>
          <p:cNvPr id="2" name="텍스트 개체 틀 1"/>
          <p:cNvSpPr>
            <a:spLocks noGrp="1"/>
          </p:cNvSpPr>
          <p:nvPr>
            <p:ph type="body" sz="quarter" idx="4294967295"/>
          </p:nvPr>
        </p:nvSpPr>
        <p:spPr>
          <a:xfrm>
            <a:off x="468313" y="405095"/>
            <a:ext cx="8207375" cy="575633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정비업체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용역비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지급 타당성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11560" y="1866528"/>
            <a:ext cx="2808312" cy="396044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4211960" y="1887860"/>
            <a:ext cx="4320480" cy="3053308"/>
          </a:xfrm>
          <a:prstGeom prst="rect">
            <a:avLst/>
          </a:prstGeom>
          <a:blipFill dpi="0" rotWithShape="1">
            <a:blip r:embed="rId2"/>
            <a:srcRect/>
            <a:tile tx="-571500" ty="-1270000" sx="70000" sy="70000" flip="none" algn="tl"/>
          </a:blipFill>
          <a:ln w="76200">
            <a:solidFill>
              <a:schemeClr val="accent1">
                <a:lumMod val="60000"/>
                <a:lumOff val="4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592188" y="2780928"/>
            <a:ext cx="2827684" cy="792088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2" name="그룹 11"/>
          <p:cNvGrpSpPr/>
          <p:nvPr/>
        </p:nvGrpSpPr>
        <p:grpSpPr>
          <a:xfrm>
            <a:off x="617716" y="1412776"/>
            <a:ext cx="1088251" cy="369332"/>
            <a:chOff x="1115616" y="1372126"/>
            <a:chExt cx="1088251" cy="369332"/>
          </a:xfrm>
        </p:grpSpPr>
        <p:sp>
          <p:nvSpPr>
            <p:cNvPr id="13" name="타원 12"/>
            <p:cNvSpPr/>
            <p:nvPr/>
          </p:nvSpPr>
          <p:spPr>
            <a:xfrm>
              <a:off x="1115616" y="1484784"/>
              <a:ext cx="144016" cy="144016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03648" y="1372126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smtClean="0">
                  <a:latin typeface="HY견고딕" pitchFamily="18" charset="-127"/>
                  <a:ea typeface="HY견고딕" pitchFamily="18" charset="-127"/>
                </a:rPr>
                <a:t>질  의</a:t>
              </a:r>
              <a:endParaRPr lang="ko-KR" altLang="en-US" dirty="0">
                <a:latin typeface="HY견고딕" pitchFamily="18" charset="-127"/>
                <a:ea typeface="HY견고딕" pitchFamily="18" charset="-127"/>
              </a:endParaRP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4384244" y="1412776"/>
            <a:ext cx="4060475" cy="369332"/>
            <a:chOff x="4530346" y="1252033"/>
            <a:chExt cx="4060475" cy="369332"/>
          </a:xfrm>
        </p:grpSpPr>
        <p:sp>
          <p:nvSpPr>
            <p:cNvPr id="5" name="TextBox 4"/>
            <p:cNvSpPr txBox="1"/>
            <p:nvPr/>
          </p:nvSpPr>
          <p:spPr>
            <a:xfrm>
              <a:off x="4737008" y="1252033"/>
              <a:ext cx="36471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dirty="0">
                  <a:latin typeface="HY견고딕" pitchFamily="18" charset="-127"/>
                  <a:ea typeface="HY견고딕" pitchFamily="18" charset="-127"/>
                </a:rPr>
                <a:t>법률자문 의뢰 </a:t>
              </a:r>
              <a:r>
                <a:rPr lang="en-US" altLang="ko-KR" dirty="0">
                  <a:latin typeface="HY견고딕" pitchFamily="18" charset="-127"/>
                  <a:ea typeface="HY견고딕" pitchFamily="18" charset="-127"/>
                </a:rPr>
                <a:t>- </a:t>
              </a:r>
              <a:r>
                <a:rPr lang="ko-KR" altLang="en-US" dirty="0">
                  <a:latin typeface="HY견고딕" pitchFamily="18" charset="-127"/>
                  <a:ea typeface="HY견고딕" pitchFamily="18" charset="-127"/>
                </a:rPr>
                <a:t>법무법인 </a:t>
              </a:r>
              <a:r>
                <a:rPr lang="ko-KR" altLang="en-US" dirty="0" err="1" smtClean="0">
                  <a:latin typeface="HY견고딕" pitchFamily="18" charset="-127"/>
                  <a:ea typeface="HY견고딕" pitchFamily="18" charset="-127"/>
                </a:rPr>
                <a:t>해오름</a:t>
              </a:r>
              <a:endParaRPr lang="ko-KR" altLang="en-US" dirty="0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6" name="1/2 액자 5"/>
            <p:cNvSpPr/>
            <p:nvPr/>
          </p:nvSpPr>
          <p:spPr>
            <a:xfrm rot="18900000">
              <a:off x="4530346" y="1323037"/>
              <a:ext cx="227324" cy="227324"/>
            </a:xfrm>
            <a:prstGeom prst="halfFrame">
              <a:avLst>
                <a:gd name="adj1" fmla="val 23865"/>
                <a:gd name="adj2" fmla="val 23586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1/2 액자 14"/>
            <p:cNvSpPr/>
            <p:nvPr/>
          </p:nvSpPr>
          <p:spPr>
            <a:xfrm rot="8100000">
              <a:off x="8363497" y="1323037"/>
              <a:ext cx="227324" cy="227324"/>
            </a:xfrm>
            <a:prstGeom prst="halfFrame">
              <a:avLst>
                <a:gd name="adj1" fmla="val 23865"/>
                <a:gd name="adj2" fmla="val 23586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083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4211960" y="4797152"/>
            <a:ext cx="4320480" cy="1029816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600" dirty="0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  <a:t>계약서에 </a:t>
            </a:r>
            <a:r>
              <a:rPr lang="ko-KR" altLang="en-US" sz="1600" dirty="0" err="1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  <a:t>용역비</a:t>
            </a:r>
            <a:r>
              <a:rPr lang="ko-KR" altLang="en-US" sz="1600" dirty="0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  <a:t> 지급시기에 관하여</a:t>
            </a:r>
            <a:endParaRPr lang="en-US" altLang="ko-KR" sz="1600" dirty="0">
              <a:solidFill>
                <a:schemeClr val="tx1"/>
              </a:solidFill>
              <a:latin typeface="HY중고딕" pitchFamily="18" charset="-127"/>
              <a:ea typeface="HY중고딕" pitchFamily="18" charset="-127"/>
            </a:endParaRPr>
          </a:p>
          <a:p>
            <a:r>
              <a:rPr lang="ko-KR" altLang="en-US" sz="1600" dirty="0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  <a:t>규정되어 있고 이미 </a:t>
            </a:r>
            <a:r>
              <a:rPr lang="en-US" altLang="ko-KR" sz="1600" dirty="0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  <a:t>PF</a:t>
            </a:r>
            <a:r>
              <a:rPr lang="ko-KR" altLang="en-US" sz="1600" dirty="0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  <a:t>가 이루어졌으므로</a:t>
            </a:r>
            <a:endParaRPr lang="en-US" altLang="ko-KR" sz="1600" dirty="0">
              <a:solidFill>
                <a:schemeClr val="tx1"/>
              </a:solidFill>
              <a:latin typeface="HY중고딕" pitchFamily="18" charset="-127"/>
              <a:ea typeface="HY중고딕" pitchFamily="18" charset="-127"/>
            </a:endParaRPr>
          </a:p>
          <a:p>
            <a:r>
              <a:rPr lang="ko-KR" altLang="en-US" sz="1600" dirty="0" err="1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  <a:t>용역비를</a:t>
            </a:r>
            <a:r>
              <a:rPr lang="ko-KR" altLang="en-US" sz="1600" dirty="0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  <a:t> 지급하는 것은 적법</a:t>
            </a:r>
          </a:p>
        </p:txBody>
      </p:sp>
      <p:sp>
        <p:nvSpPr>
          <p:cNvPr id="2" name="텍스트 개체 틀 1"/>
          <p:cNvSpPr>
            <a:spLocks noGrp="1"/>
          </p:cNvSpPr>
          <p:nvPr>
            <p:ph type="body" sz="quarter" idx="4294967295"/>
          </p:nvPr>
        </p:nvSpPr>
        <p:spPr>
          <a:xfrm>
            <a:off x="468313" y="405095"/>
            <a:ext cx="8207375" cy="575633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정비업체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용역비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지급 타당성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11560" y="1866528"/>
            <a:ext cx="2808312" cy="396044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4211960" y="1887860"/>
            <a:ext cx="4320480" cy="2765276"/>
          </a:xfrm>
          <a:prstGeom prst="rect">
            <a:avLst/>
          </a:prstGeom>
          <a:blipFill dpi="0" rotWithShape="1">
            <a:blip r:embed="rId2"/>
            <a:srcRect/>
            <a:tile tx="-508000" ty="-762000" sx="70000" sy="70000" flip="none" algn="tl"/>
          </a:blipFill>
          <a:ln w="76200">
            <a:solidFill>
              <a:schemeClr val="accent1">
                <a:lumMod val="60000"/>
                <a:lumOff val="4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611560" y="2276872"/>
            <a:ext cx="2808312" cy="72008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" name="그룹 12"/>
          <p:cNvGrpSpPr/>
          <p:nvPr/>
        </p:nvGrpSpPr>
        <p:grpSpPr>
          <a:xfrm>
            <a:off x="617716" y="1412776"/>
            <a:ext cx="1088251" cy="369332"/>
            <a:chOff x="1115616" y="1372126"/>
            <a:chExt cx="1088251" cy="369332"/>
          </a:xfrm>
        </p:grpSpPr>
        <p:sp>
          <p:nvSpPr>
            <p:cNvPr id="15" name="타원 14"/>
            <p:cNvSpPr/>
            <p:nvPr/>
          </p:nvSpPr>
          <p:spPr>
            <a:xfrm>
              <a:off x="1115616" y="1484784"/>
              <a:ext cx="144016" cy="144016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403648" y="1372126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smtClean="0">
                  <a:latin typeface="HY견고딕" pitchFamily="18" charset="-127"/>
                  <a:ea typeface="HY견고딕" pitchFamily="18" charset="-127"/>
                </a:rPr>
                <a:t>응  답</a:t>
              </a:r>
              <a:endParaRPr lang="ko-KR" altLang="en-US" sz="1400" dirty="0">
                <a:latin typeface="HY중고딕" pitchFamily="18" charset="-127"/>
                <a:ea typeface="HY중고딕" pitchFamily="18" charset="-127"/>
              </a:endParaRPr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4384244" y="1412776"/>
            <a:ext cx="4060475" cy="369332"/>
            <a:chOff x="4530346" y="1252033"/>
            <a:chExt cx="4060475" cy="369332"/>
          </a:xfrm>
        </p:grpSpPr>
        <p:sp>
          <p:nvSpPr>
            <p:cNvPr id="18" name="TextBox 17"/>
            <p:cNvSpPr txBox="1"/>
            <p:nvPr/>
          </p:nvSpPr>
          <p:spPr>
            <a:xfrm>
              <a:off x="4890896" y="1252033"/>
              <a:ext cx="3339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dirty="0">
                  <a:latin typeface="HY견고딕" pitchFamily="18" charset="-127"/>
                  <a:ea typeface="HY견고딕" pitchFamily="18" charset="-127"/>
                </a:rPr>
                <a:t>법률자문 </a:t>
              </a:r>
              <a:r>
                <a:rPr lang="ko-KR" altLang="en-US" dirty="0" smtClean="0">
                  <a:latin typeface="HY견고딕" pitchFamily="18" charset="-127"/>
                  <a:ea typeface="HY견고딕" pitchFamily="18" charset="-127"/>
                </a:rPr>
                <a:t>정세 </a:t>
              </a:r>
              <a:r>
                <a:rPr lang="en-US" altLang="ko-KR" dirty="0">
                  <a:latin typeface="HY견고딕" pitchFamily="18" charset="-127"/>
                  <a:ea typeface="HY견고딕" pitchFamily="18" charset="-127"/>
                </a:rPr>
                <a:t>- </a:t>
              </a:r>
              <a:r>
                <a:rPr lang="ko-KR" altLang="en-US" dirty="0" smtClean="0">
                  <a:latin typeface="HY견고딕" pitchFamily="18" charset="-127"/>
                  <a:ea typeface="HY견고딕" pitchFamily="18" charset="-127"/>
                </a:rPr>
                <a:t>법률자문의뢰</a:t>
              </a:r>
              <a:endParaRPr lang="ko-KR" altLang="en-US" dirty="0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19" name="1/2 액자 18"/>
            <p:cNvSpPr/>
            <p:nvPr/>
          </p:nvSpPr>
          <p:spPr>
            <a:xfrm rot="18900000">
              <a:off x="4530346" y="1323037"/>
              <a:ext cx="227324" cy="227324"/>
            </a:xfrm>
            <a:prstGeom prst="halfFrame">
              <a:avLst>
                <a:gd name="adj1" fmla="val 23865"/>
                <a:gd name="adj2" fmla="val 23586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0" name="1/2 액자 19"/>
            <p:cNvSpPr/>
            <p:nvPr/>
          </p:nvSpPr>
          <p:spPr>
            <a:xfrm rot="8100000">
              <a:off x="8363497" y="1323037"/>
              <a:ext cx="227324" cy="227324"/>
            </a:xfrm>
            <a:prstGeom prst="halfFrame">
              <a:avLst>
                <a:gd name="adj1" fmla="val 23865"/>
                <a:gd name="adj2" fmla="val 23586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16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4294967295"/>
          </p:nvPr>
        </p:nvSpPr>
        <p:spPr>
          <a:xfrm>
            <a:off x="468313" y="405095"/>
            <a:ext cx="8207375" cy="575633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ko-KR" altLang="en-US" sz="2800" spc="-150" dirty="0" err="1">
                <a:latin typeface="HY견고딕" pitchFamily="18" charset="-127"/>
                <a:ea typeface="HY견고딕" pitchFamily="18" charset="-127"/>
              </a:rPr>
              <a:t>토지등소유자</a:t>
            </a:r>
            <a:r>
              <a:rPr lang="ko-KR" altLang="en-US" sz="2800" spc="-150" dirty="0">
                <a:latin typeface="HY견고딕" pitchFamily="18" charset="-127"/>
                <a:ea typeface="HY견고딕" pitchFamily="18" charset="-127"/>
              </a:rPr>
              <a:t> 개개인에게 채무이행 청구여부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611560" y="1866528"/>
            <a:ext cx="2808312" cy="396044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4211960" y="1887860"/>
            <a:ext cx="4320480" cy="2930624"/>
          </a:xfrm>
          <a:prstGeom prst="rect">
            <a:avLst/>
          </a:prstGeom>
          <a:blipFill dpi="0" rotWithShape="1">
            <a:blip r:embed="rId2"/>
            <a:srcRect/>
            <a:tile tx="-76200" ty="-3556000" sx="60000" sy="60000" flip="none" algn="tl"/>
          </a:blipFill>
          <a:ln w="76200">
            <a:solidFill>
              <a:schemeClr val="accent1">
                <a:lumMod val="60000"/>
                <a:lumOff val="4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611560" y="4365104"/>
            <a:ext cx="2808312" cy="72008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4211960" y="4941168"/>
            <a:ext cx="4320480" cy="885800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dirty="0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  <a:t>사업추진이 불가능하게 된 경우</a:t>
            </a:r>
            <a:endParaRPr lang="en-US" altLang="ko-KR" sz="1400" dirty="0">
              <a:solidFill>
                <a:schemeClr val="tx1"/>
              </a:solidFill>
              <a:latin typeface="HY중고딕" pitchFamily="18" charset="-127"/>
              <a:ea typeface="HY중고딕" pitchFamily="18" charset="-127"/>
            </a:endParaRPr>
          </a:p>
          <a:p>
            <a:r>
              <a:rPr lang="ko-KR" altLang="en-US" sz="1400" dirty="0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  <a:t>채권자인 </a:t>
            </a:r>
            <a:r>
              <a:rPr lang="en-US" altLang="ko-KR" sz="1400" dirty="0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  <a:t>IT</a:t>
            </a:r>
            <a:r>
              <a:rPr lang="ko-KR" altLang="en-US" sz="1400" dirty="0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  <a:t>업체가 조합설립추진위원회 구성원</a:t>
            </a:r>
            <a:endParaRPr lang="en-US" altLang="ko-KR" sz="1400" dirty="0">
              <a:solidFill>
                <a:schemeClr val="tx1"/>
              </a:solidFill>
              <a:latin typeface="HY중고딕" pitchFamily="18" charset="-127"/>
              <a:ea typeface="HY중고딕" pitchFamily="18" charset="-127"/>
            </a:endParaRPr>
          </a:p>
          <a:p>
            <a:r>
              <a:rPr lang="ko-KR" altLang="en-US" sz="1400" dirty="0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  <a:t>개개인에게 채무의 이행을 청구할 수 있는지 여부</a:t>
            </a:r>
          </a:p>
        </p:txBody>
      </p:sp>
      <p:grpSp>
        <p:nvGrpSpPr>
          <p:cNvPr id="17" name="그룹 16"/>
          <p:cNvGrpSpPr/>
          <p:nvPr/>
        </p:nvGrpSpPr>
        <p:grpSpPr>
          <a:xfrm>
            <a:off x="617716" y="1412776"/>
            <a:ext cx="1088251" cy="369332"/>
            <a:chOff x="1115616" y="1372126"/>
            <a:chExt cx="1088251" cy="369332"/>
          </a:xfrm>
        </p:grpSpPr>
        <p:sp>
          <p:nvSpPr>
            <p:cNvPr id="18" name="타원 17"/>
            <p:cNvSpPr/>
            <p:nvPr/>
          </p:nvSpPr>
          <p:spPr>
            <a:xfrm>
              <a:off x="1115616" y="1484784"/>
              <a:ext cx="144016" cy="144016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403648" y="1372126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smtClean="0">
                  <a:latin typeface="HY견고딕" pitchFamily="18" charset="-127"/>
                  <a:ea typeface="HY견고딕" pitchFamily="18" charset="-127"/>
                </a:rPr>
                <a:t>질  의</a:t>
              </a:r>
              <a:endParaRPr lang="ko-KR" altLang="en-US" dirty="0">
                <a:latin typeface="HY견고딕" pitchFamily="18" charset="-127"/>
                <a:ea typeface="HY견고딕" pitchFamily="18" charset="-127"/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4384244" y="1412776"/>
            <a:ext cx="4060475" cy="369332"/>
            <a:chOff x="4530346" y="1252033"/>
            <a:chExt cx="4060475" cy="369332"/>
          </a:xfrm>
        </p:grpSpPr>
        <p:sp>
          <p:nvSpPr>
            <p:cNvPr id="21" name="TextBox 20"/>
            <p:cNvSpPr txBox="1"/>
            <p:nvPr/>
          </p:nvSpPr>
          <p:spPr>
            <a:xfrm>
              <a:off x="4890896" y="1252033"/>
              <a:ext cx="3339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dirty="0">
                  <a:latin typeface="HY견고딕" pitchFamily="18" charset="-127"/>
                  <a:ea typeface="HY견고딕" pitchFamily="18" charset="-127"/>
                </a:rPr>
                <a:t>법률자문 정세 </a:t>
              </a:r>
              <a:r>
                <a:rPr lang="en-US" altLang="ko-KR" dirty="0">
                  <a:latin typeface="HY견고딕" pitchFamily="18" charset="-127"/>
                  <a:ea typeface="HY견고딕" pitchFamily="18" charset="-127"/>
                </a:rPr>
                <a:t>- </a:t>
              </a:r>
              <a:r>
                <a:rPr lang="ko-KR" altLang="en-US" dirty="0">
                  <a:latin typeface="HY견고딕" pitchFamily="18" charset="-127"/>
                  <a:ea typeface="HY견고딕" pitchFamily="18" charset="-127"/>
                </a:rPr>
                <a:t>법률자문의뢰</a:t>
              </a:r>
            </a:p>
          </p:txBody>
        </p:sp>
        <p:sp>
          <p:nvSpPr>
            <p:cNvPr id="22" name="1/2 액자 21"/>
            <p:cNvSpPr/>
            <p:nvPr/>
          </p:nvSpPr>
          <p:spPr>
            <a:xfrm rot="18900000">
              <a:off x="4530346" y="1323037"/>
              <a:ext cx="227324" cy="227324"/>
            </a:xfrm>
            <a:prstGeom prst="halfFrame">
              <a:avLst>
                <a:gd name="adj1" fmla="val 23865"/>
                <a:gd name="adj2" fmla="val 23586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3" name="1/2 액자 22"/>
            <p:cNvSpPr/>
            <p:nvPr/>
          </p:nvSpPr>
          <p:spPr>
            <a:xfrm rot="8100000">
              <a:off x="8363497" y="1323037"/>
              <a:ext cx="227324" cy="227324"/>
            </a:xfrm>
            <a:prstGeom prst="halfFrame">
              <a:avLst>
                <a:gd name="adj1" fmla="val 23865"/>
                <a:gd name="adj2" fmla="val 23586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482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4294967295"/>
          </p:nvPr>
        </p:nvSpPr>
        <p:spPr>
          <a:xfrm>
            <a:off x="468313" y="405095"/>
            <a:ext cx="8207375" cy="575633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ko-KR" altLang="en-US" sz="2800" spc="-150" dirty="0" err="1">
                <a:latin typeface="HY견고딕" pitchFamily="18" charset="-127"/>
                <a:ea typeface="HY견고딕" pitchFamily="18" charset="-127"/>
              </a:rPr>
              <a:t>토지등소유자</a:t>
            </a:r>
            <a:r>
              <a:rPr lang="ko-KR" altLang="en-US" sz="2800" spc="-150" dirty="0">
                <a:latin typeface="HY견고딕" pitchFamily="18" charset="-127"/>
                <a:ea typeface="HY견고딕" pitchFamily="18" charset="-127"/>
              </a:rPr>
              <a:t> 개개인에게 채무이행 청구여부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611560" y="1866528"/>
            <a:ext cx="2808312" cy="396044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4211960" y="1887860"/>
            <a:ext cx="4320480" cy="2930624"/>
          </a:xfrm>
          <a:prstGeom prst="rect">
            <a:avLst/>
          </a:prstGeom>
          <a:blipFill dpi="0" rotWithShape="1">
            <a:blip r:embed="rId2"/>
            <a:srcRect/>
            <a:tile tx="-508000" ty="-2603500" sx="70000" sy="70000" flip="none" algn="tl"/>
          </a:blipFill>
          <a:ln w="76200">
            <a:solidFill>
              <a:schemeClr val="accent1">
                <a:lumMod val="60000"/>
                <a:lumOff val="4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633153" y="3353172"/>
            <a:ext cx="2808312" cy="1371972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4211960" y="4941168"/>
            <a:ext cx="4320480" cy="885800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600" dirty="0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  <a:t>변제에 대한 책임은</a:t>
            </a:r>
            <a:endParaRPr lang="en-US" altLang="ko-KR" sz="1600" dirty="0">
              <a:solidFill>
                <a:schemeClr val="tx1"/>
              </a:solidFill>
              <a:latin typeface="HY중고딕" pitchFamily="18" charset="-127"/>
              <a:ea typeface="HY중고딕" pitchFamily="18" charset="-127"/>
            </a:endParaRPr>
          </a:p>
          <a:p>
            <a:r>
              <a:rPr lang="ko-KR" altLang="en-US" sz="1600" spc="-40" dirty="0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  <a:t>그 구성원인 추진위원 개개인에게는 책임 없음</a:t>
            </a:r>
          </a:p>
        </p:txBody>
      </p:sp>
      <p:grpSp>
        <p:nvGrpSpPr>
          <p:cNvPr id="13" name="그룹 12"/>
          <p:cNvGrpSpPr/>
          <p:nvPr/>
        </p:nvGrpSpPr>
        <p:grpSpPr>
          <a:xfrm>
            <a:off x="617716" y="1412776"/>
            <a:ext cx="1088251" cy="369332"/>
            <a:chOff x="1115616" y="1372126"/>
            <a:chExt cx="1088251" cy="369332"/>
          </a:xfrm>
        </p:grpSpPr>
        <p:sp>
          <p:nvSpPr>
            <p:cNvPr id="14" name="타원 13"/>
            <p:cNvSpPr/>
            <p:nvPr/>
          </p:nvSpPr>
          <p:spPr>
            <a:xfrm>
              <a:off x="1115616" y="1484784"/>
              <a:ext cx="144016" cy="144016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403648" y="1372126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smtClean="0">
                  <a:latin typeface="HY견고딕" pitchFamily="18" charset="-127"/>
                  <a:ea typeface="HY견고딕" pitchFamily="18" charset="-127"/>
                </a:rPr>
                <a:t>응  답</a:t>
              </a:r>
              <a:endParaRPr lang="ko-KR" altLang="en-US" dirty="0">
                <a:latin typeface="HY견고딕" pitchFamily="18" charset="-127"/>
                <a:ea typeface="HY견고딕" pitchFamily="18" charset="-127"/>
              </a:endParaRP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4384244" y="1412776"/>
            <a:ext cx="4060475" cy="369332"/>
            <a:chOff x="4530346" y="1252033"/>
            <a:chExt cx="4060475" cy="369332"/>
          </a:xfrm>
        </p:grpSpPr>
        <p:sp>
          <p:nvSpPr>
            <p:cNvPr id="17" name="TextBox 16"/>
            <p:cNvSpPr txBox="1"/>
            <p:nvPr/>
          </p:nvSpPr>
          <p:spPr>
            <a:xfrm>
              <a:off x="4890896" y="1252033"/>
              <a:ext cx="3339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dirty="0">
                  <a:latin typeface="HY견고딕" pitchFamily="18" charset="-127"/>
                  <a:ea typeface="HY견고딕" pitchFamily="18" charset="-127"/>
                </a:rPr>
                <a:t>법률자문 정세 </a:t>
              </a:r>
              <a:r>
                <a:rPr lang="en-US" altLang="ko-KR" dirty="0">
                  <a:latin typeface="HY견고딕" pitchFamily="18" charset="-127"/>
                  <a:ea typeface="HY견고딕" pitchFamily="18" charset="-127"/>
                </a:rPr>
                <a:t>- </a:t>
              </a:r>
              <a:r>
                <a:rPr lang="ko-KR" altLang="en-US" dirty="0">
                  <a:latin typeface="HY견고딕" pitchFamily="18" charset="-127"/>
                  <a:ea typeface="HY견고딕" pitchFamily="18" charset="-127"/>
                </a:rPr>
                <a:t>법률자문의뢰</a:t>
              </a:r>
            </a:p>
          </p:txBody>
        </p:sp>
        <p:sp>
          <p:nvSpPr>
            <p:cNvPr id="18" name="1/2 액자 17"/>
            <p:cNvSpPr/>
            <p:nvPr/>
          </p:nvSpPr>
          <p:spPr>
            <a:xfrm rot="18900000">
              <a:off x="4530346" y="1323037"/>
              <a:ext cx="227324" cy="227324"/>
            </a:xfrm>
            <a:prstGeom prst="halfFrame">
              <a:avLst>
                <a:gd name="adj1" fmla="val 23865"/>
                <a:gd name="adj2" fmla="val 23586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1/2 액자 18"/>
            <p:cNvSpPr/>
            <p:nvPr/>
          </p:nvSpPr>
          <p:spPr>
            <a:xfrm rot="8100000">
              <a:off x="8363497" y="1323037"/>
              <a:ext cx="227324" cy="227324"/>
            </a:xfrm>
            <a:prstGeom prst="halfFrame">
              <a:avLst>
                <a:gd name="adj1" fmla="val 23865"/>
                <a:gd name="adj2" fmla="val 23586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510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텍스트 개체 틀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장대시장지구 재개발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전망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7" name="모서리가 둥근 직사각형 26"/>
          <p:cNvSpPr/>
          <p:nvPr/>
        </p:nvSpPr>
        <p:spPr>
          <a:xfrm>
            <a:off x="1691680" y="1196752"/>
            <a:ext cx="5760640" cy="4824536"/>
          </a:xfrm>
          <a:prstGeom prst="roundRect">
            <a:avLst>
              <a:gd name="adj" fmla="val 7012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아파트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2500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세대 및 오피스텔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상가 입주로 지역경제 활성화 및 핵심지역으로 부상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상업지역 땅값 현재 낮으나 조합설립으로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pPr indent="288000"/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재개발에 따른 매매가 상승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조합원 아파트 및 상가 분양권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/ 100%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보상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신탁회사의 자금투자에 따른 안정성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재개발과 재건축 차이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pPr indent="288000"/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재개발은 재건축 초과이익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환수제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해당 안됨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개발이익의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토지등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소유자 균등 분배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비례율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1528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순    서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7289" y="2215622"/>
            <a:ext cx="28803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ko-KR" altLang="en-US" sz="2800" dirty="0" smtClean="0">
                <a:latin typeface="HY견고딕" pitchFamily="18" charset="-127"/>
                <a:ea typeface="HY견고딕" pitchFamily="18" charset="-127"/>
              </a:rPr>
              <a:t>장대동</a:t>
            </a:r>
            <a:r>
              <a:rPr lang="en-US" altLang="ko-KR" sz="2800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800" dirty="0" smtClean="0">
                <a:latin typeface="HY견고딕" pitchFamily="18" charset="-127"/>
                <a:ea typeface="HY견고딕" pitchFamily="18" charset="-127"/>
              </a:rPr>
              <a:t>시장지구</a:t>
            </a:r>
            <a:r>
              <a:rPr lang="en-US" altLang="ko-KR" sz="2800" dirty="0" smtClean="0"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pPr algn="ctr">
              <a:lnSpc>
                <a:spcPct val="200000"/>
              </a:lnSpc>
            </a:pPr>
            <a:r>
              <a:rPr lang="ko-KR" altLang="en-US" sz="2800" dirty="0" smtClean="0">
                <a:latin typeface="HY견고딕" pitchFamily="18" charset="-127"/>
                <a:ea typeface="HY견고딕" pitchFamily="18" charset="-127"/>
              </a:rPr>
              <a:t>재개발</a:t>
            </a:r>
            <a:endParaRPr lang="en-US" altLang="ko-KR" sz="2800" dirty="0" smtClean="0">
              <a:latin typeface="HY견고딕" pitchFamily="18" charset="-127"/>
              <a:ea typeface="HY견고딕" pitchFamily="18" charset="-127"/>
            </a:endParaRPr>
          </a:p>
          <a:p>
            <a:pPr algn="ctr">
              <a:lnSpc>
                <a:spcPct val="200000"/>
              </a:lnSpc>
            </a:pPr>
            <a:r>
              <a:rPr lang="ko-KR" altLang="en-US" sz="2800" dirty="0" smtClean="0">
                <a:latin typeface="HY견고딕" pitchFamily="18" charset="-127"/>
                <a:ea typeface="HY견고딕" pitchFamily="18" charset="-127"/>
              </a:rPr>
              <a:t>현재상</a:t>
            </a:r>
            <a:r>
              <a:rPr lang="ko-KR" altLang="en-US" sz="2800" dirty="0">
                <a:latin typeface="HY견고딕" pitchFamily="18" charset="-127"/>
                <a:ea typeface="HY견고딕" pitchFamily="18" charset="-127"/>
              </a:rPr>
              <a:t>황</a:t>
            </a:r>
          </a:p>
        </p:txBody>
      </p:sp>
      <p:grpSp>
        <p:nvGrpSpPr>
          <p:cNvPr id="8" name="그룹 7"/>
          <p:cNvGrpSpPr/>
          <p:nvPr/>
        </p:nvGrpSpPr>
        <p:grpSpPr>
          <a:xfrm>
            <a:off x="2987824" y="1412776"/>
            <a:ext cx="4824536" cy="792088"/>
            <a:chOff x="2987824" y="1412776"/>
            <a:chExt cx="4824536" cy="792088"/>
          </a:xfrm>
        </p:grpSpPr>
        <p:sp>
          <p:nvSpPr>
            <p:cNvPr id="5" name="모서리가 둥근 직사각형 4"/>
            <p:cNvSpPr/>
            <p:nvPr/>
          </p:nvSpPr>
          <p:spPr>
            <a:xfrm>
              <a:off x="3419872" y="1412776"/>
              <a:ext cx="4392488" cy="79208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모서리가 둥근 직사각형 5"/>
            <p:cNvSpPr/>
            <p:nvPr/>
          </p:nvSpPr>
          <p:spPr>
            <a:xfrm>
              <a:off x="2987824" y="1412776"/>
              <a:ext cx="4536504" cy="79208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FC000"/>
                </a:gs>
                <a:gs pos="100000">
                  <a:schemeClr val="accent6">
                    <a:lumMod val="97000"/>
                    <a:lumOff val="3000"/>
                  </a:schemeClr>
                </a:gs>
              </a:gsLst>
              <a:lin ang="0" scaled="0"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0"/>
              <a:r>
                <a:rPr lang="ko-KR" altLang="en-US" dirty="0">
                  <a:latin typeface="HY견고딕" pitchFamily="18" charset="-127"/>
                  <a:ea typeface="HY견고딕" pitchFamily="18" charset="-127"/>
                </a:rPr>
                <a:t>지금까지의 경과</a:t>
              </a:r>
              <a:endParaRPr lang="en-US" altLang="ko-KR" dirty="0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7" name="타원 6"/>
            <p:cNvSpPr/>
            <p:nvPr/>
          </p:nvSpPr>
          <p:spPr>
            <a:xfrm>
              <a:off x="3095836" y="1484784"/>
              <a:ext cx="648072" cy="6480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pc="-150" dirty="0" smtClean="0">
                  <a:solidFill>
                    <a:srgbClr val="FFC000"/>
                  </a:solidFill>
                  <a:latin typeface="HY견고딕" pitchFamily="18" charset="-127"/>
                  <a:ea typeface="HY견고딕" pitchFamily="18" charset="-127"/>
                </a:rPr>
                <a:t>01</a:t>
              </a:r>
              <a:endParaRPr lang="ko-KR" altLang="en-US" spc="-150" dirty="0">
                <a:solidFill>
                  <a:srgbClr val="FFC000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3603252" y="2348880"/>
            <a:ext cx="4824536" cy="792088"/>
            <a:chOff x="2987824" y="1412776"/>
            <a:chExt cx="4824536" cy="792088"/>
          </a:xfrm>
        </p:grpSpPr>
        <p:sp>
          <p:nvSpPr>
            <p:cNvPr id="14" name="모서리가 둥근 직사각형 13"/>
            <p:cNvSpPr/>
            <p:nvPr/>
          </p:nvSpPr>
          <p:spPr>
            <a:xfrm>
              <a:off x="3419872" y="1412776"/>
              <a:ext cx="4392488" cy="79208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모서리가 둥근 직사각형 14"/>
            <p:cNvSpPr/>
            <p:nvPr/>
          </p:nvSpPr>
          <p:spPr>
            <a:xfrm>
              <a:off x="2987824" y="1412776"/>
              <a:ext cx="4536504" cy="79208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92D050"/>
                </a:gs>
                <a:gs pos="100000">
                  <a:srgbClr val="92D050">
                    <a:lumMod val="83000"/>
                  </a:srgbClr>
                </a:gs>
              </a:gsLst>
              <a:lin ang="0" scaled="0"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0"/>
              <a:r>
                <a:rPr lang="ko-KR" altLang="en-US" dirty="0" smtClean="0">
                  <a:latin typeface="HY견고딕" pitchFamily="18" charset="-127"/>
                  <a:ea typeface="HY견고딕" pitchFamily="18" charset="-127"/>
                </a:rPr>
                <a:t>재개발 법 개정</a:t>
              </a:r>
              <a:endParaRPr lang="en-US" altLang="ko-KR" dirty="0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16" name="타원 15"/>
            <p:cNvSpPr/>
            <p:nvPr/>
          </p:nvSpPr>
          <p:spPr>
            <a:xfrm>
              <a:off x="3095836" y="1484784"/>
              <a:ext cx="648072" cy="6480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pc="-150" dirty="0" smtClean="0">
                  <a:solidFill>
                    <a:srgbClr val="92D050"/>
                  </a:solidFill>
                  <a:latin typeface="HY견고딕" pitchFamily="18" charset="-127"/>
                  <a:ea typeface="HY견고딕" pitchFamily="18" charset="-127"/>
                </a:rPr>
                <a:t>02</a:t>
              </a:r>
              <a:endParaRPr lang="ko-KR" altLang="en-US" spc="-150" dirty="0">
                <a:solidFill>
                  <a:srgbClr val="92D050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4139952" y="3284984"/>
            <a:ext cx="4824536" cy="792088"/>
            <a:chOff x="2987824" y="1412776"/>
            <a:chExt cx="4824536" cy="792088"/>
          </a:xfrm>
        </p:grpSpPr>
        <p:sp>
          <p:nvSpPr>
            <p:cNvPr id="18" name="모서리가 둥근 직사각형 17"/>
            <p:cNvSpPr/>
            <p:nvPr/>
          </p:nvSpPr>
          <p:spPr>
            <a:xfrm>
              <a:off x="3419872" y="1412776"/>
              <a:ext cx="4392488" cy="79208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모서리가 둥근 직사각형 18"/>
            <p:cNvSpPr/>
            <p:nvPr/>
          </p:nvSpPr>
          <p:spPr>
            <a:xfrm>
              <a:off x="2987824" y="1412776"/>
              <a:ext cx="4536504" cy="79208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0B0F0"/>
                </a:gs>
                <a:gs pos="100000">
                  <a:srgbClr val="00B0F0">
                    <a:lumMod val="86000"/>
                  </a:srgbClr>
                </a:gs>
              </a:gsLst>
              <a:lin ang="0" scaled="0"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0"/>
              <a:r>
                <a:rPr lang="ko-KR" altLang="en-US" dirty="0" smtClean="0">
                  <a:latin typeface="HY견고딕" pitchFamily="18" charset="-127"/>
                  <a:ea typeface="HY견고딕" pitchFamily="18" charset="-127"/>
                </a:rPr>
                <a:t>정비업체 및 추진위원회</a:t>
              </a:r>
              <a:endParaRPr lang="en-US" altLang="ko-KR" dirty="0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20" name="타원 19"/>
            <p:cNvSpPr/>
            <p:nvPr/>
          </p:nvSpPr>
          <p:spPr>
            <a:xfrm>
              <a:off x="3095836" y="1484784"/>
              <a:ext cx="648072" cy="6480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pc="-150" dirty="0" smtClean="0">
                  <a:solidFill>
                    <a:srgbClr val="00B0F0"/>
                  </a:solidFill>
                  <a:latin typeface="HY견고딕" pitchFamily="18" charset="-127"/>
                  <a:ea typeface="HY견고딕" pitchFamily="18" charset="-127"/>
                </a:rPr>
                <a:t>03</a:t>
              </a:r>
              <a:endParaRPr lang="ko-KR" altLang="en-US" spc="-150" dirty="0">
                <a:solidFill>
                  <a:srgbClr val="00B0F0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3603252" y="4221088"/>
            <a:ext cx="4824536" cy="792088"/>
            <a:chOff x="2987824" y="1412776"/>
            <a:chExt cx="4824536" cy="792088"/>
          </a:xfrm>
        </p:grpSpPr>
        <p:sp>
          <p:nvSpPr>
            <p:cNvPr id="22" name="모서리가 둥근 직사각형 21"/>
            <p:cNvSpPr/>
            <p:nvPr/>
          </p:nvSpPr>
          <p:spPr>
            <a:xfrm>
              <a:off x="3419872" y="1412776"/>
              <a:ext cx="4392488" cy="79208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모서리가 둥근 직사각형 22"/>
            <p:cNvSpPr/>
            <p:nvPr/>
          </p:nvSpPr>
          <p:spPr>
            <a:xfrm>
              <a:off x="2987824" y="1412776"/>
              <a:ext cx="4536504" cy="79208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0B050"/>
                </a:gs>
                <a:gs pos="100000">
                  <a:srgbClr val="00B050">
                    <a:lumMod val="81000"/>
                  </a:srgbClr>
                </a:gs>
              </a:gsLst>
              <a:lin ang="0" scaled="0"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0"/>
              <a:r>
                <a:rPr lang="en-US" altLang="ko-KR" dirty="0" smtClean="0">
                  <a:latin typeface="HY견고딕" pitchFamily="18" charset="-127"/>
                  <a:ea typeface="HY견고딕" pitchFamily="18" charset="-127"/>
                </a:rPr>
                <a:t>51</a:t>
              </a:r>
              <a:r>
                <a:rPr lang="ko-KR" altLang="en-US" dirty="0" err="1" smtClean="0">
                  <a:latin typeface="HY견고딕" pitchFamily="18" charset="-127"/>
                  <a:ea typeface="HY견고딕" pitchFamily="18" charset="-127"/>
                </a:rPr>
                <a:t>억원</a:t>
              </a:r>
              <a:r>
                <a:rPr lang="ko-KR" altLang="en-US" dirty="0" smtClean="0">
                  <a:latin typeface="HY견고딕" pitchFamily="18" charset="-127"/>
                  <a:ea typeface="HY견고딕" pitchFamily="18" charset="-127"/>
                </a:rPr>
                <a:t> 사실관계 설명</a:t>
              </a:r>
              <a:endParaRPr lang="en-US" altLang="ko-KR" dirty="0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24" name="타원 23"/>
            <p:cNvSpPr/>
            <p:nvPr/>
          </p:nvSpPr>
          <p:spPr>
            <a:xfrm>
              <a:off x="3095836" y="1484784"/>
              <a:ext cx="648072" cy="6480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pc="-150" dirty="0" smtClean="0">
                  <a:solidFill>
                    <a:srgbClr val="00B050"/>
                  </a:solidFill>
                  <a:latin typeface="HY견고딕" pitchFamily="18" charset="-127"/>
                  <a:ea typeface="HY견고딕" pitchFamily="18" charset="-127"/>
                </a:rPr>
                <a:t>04</a:t>
              </a:r>
              <a:endParaRPr lang="ko-KR" altLang="en-US" spc="-150" dirty="0">
                <a:solidFill>
                  <a:srgbClr val="00B050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2987824" y="5157192"/>
            <a:ext cx="4824536" cy="792088"/>
            <a:chOff x="2987824" y="1412776"/>
            <a:chExt cx="4824536" cy="792088"/>
          </a:xfrm>
        </p:grpSpPr>
        <p:sp>
          <p:nvSpPr>
            <p:cNvPr id="26" name="모서리가 둥근 직사각형 25"/>
            <p:cNvSpPr/>
            <p:nvPr/>
          </p:nvSpPr>
          <p:spPr>
            <a:xfrm>
              <a:off x="3419872" y="1412776"/>
              <a:ext cx="4392488" cy="79208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모서리가 둥근 직사각형 26"/>
            <p:cNvSpPr/>
            <p:nvPr/>
          </p:nvSpPr>
          <p:spPr>
            <a:xfrm>
              <a:off x="2987824" y="1412776"/>
              <a:ext cx="4536504" cy="79208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7030A0">
                    <a:lumMod val="68000"/>
                    <a:lumOff val="32000"/>
                  </a:srgbClr>
                </a:gs>
                <a:gs pos="100000">
                  <a:srgbClr val="7030A0">
                    <a:lumMod val="94000"/>
                  </a:srgbClr>
                </a:gs>
              </a:gsLst>
              <a:lin ang="0" scaled="0"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0"/>
              <a:r>
                <a:rPr lang="ko-KR" altLang="en-US" dirty="0" smtClean="0">
                  <a:latin typeface="HY견고딕" pitchFamily="18" charset="-127"/>
                  <a:ea typeface="HY견고딕" pitchFamily="18" charset="-127"/>
                </a:rPr>
                <a:t>장대동 재개발 전망</a:t>
              </a:r>
              <a:endParaRPr lang="en-US" altLang="ko-KR" dirty="0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28" name="타원 27"/>
            <p:cNvSpPr/>
            <p:nvPr/>
          </p:nvSpPr>
          <p:spPr>
            <a:xfrm>
              <a:off x="3095836" y="1484784"/>
              <a:ext cx="648072" cy="6480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pc="-150" dirty="0" smtClean="0">
                  <a:solidFill>
                    <a:srgbClr val="7030A0"/>
                  </a:solidFill>
                  <a:latin typeface="HY견고딕" pitchFamily="18" charset="-127"/>
                  <a:ea typeface="HY견고딕" pitchFamily="18" charset="-127"/>
                </a:rPr>
                <a:t>05</a:t>
              </a:r>
              <a:endParaRPr lang="ko-KR" altLang="en-US" spc="-150" dirty="0">
                <a:solidFill>
                  <a:srgbClr val="7030A0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6274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" y="1536812"/>
            <a:ext cx="4168738" cy="532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텍스트 개체 틀 2"/>
          <p:cNvSpPr>
            <a:spLocks noGrp="1"/>
          </p:cNvSpPr>
          <p:nvPr>
            <p:ph type="body" sz="quarter" idx="4294967295"/>
          </p:nvPr>
        </p:nvSpPr>
        <p:spPr>
          <a:xfrm>
            <a:off x="468313" y="260648"/>
            <a:ext cx="8207375" cy="575633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ko-KR" altLang="en-US" sz="4800">
                <a:latin typeface="HY견명조" pitchFamily="18" charset="-127"/>
                <a:ea typeface="HY견명조" pitchFamily="18" charset="-127"/>
              </a:rPr>
              <a:t>林 </a:t>
            </a:r>
            <a:r>
              <a:rPr lang="ko-KR" altLang="en-US" sz="4800" smtClean="0">
                <a:latin typeface="HY견명조" pitchFamily="18" charset="-127"/>
                <a:ea typeface="HY견명조" pitchFamily="18" charset="-127"/>
              </a:rPr>
              <a:t> 銀  洙</a:t>
            </a:r>
            <a:endParaRPr lang="ko-KR" altLang="en-US" sz="4800">
              <a:latin typeface="HY견명조" pitchFamily="18" charset="-127"/>
              <a:ea typeface="HY견명조" pitchFamily="18" charset="-127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3920482" y="1284784"/>
            <a:ext cx="4899990" cy="504056"/>
            <a:chOff x="3920482" y="1284784"/>
            <a:chExt cx="4899990" cy="504056"/>
          </a:xfrm>
        </p:grpSpPr>
        <p:sp>
          <p:nvSpPr>
            <p:cNvPr id="5" name="직사각형 4"/>
            <p:cNvSpPr/>
            <p:nvPr/>
          </p:nvSpPr>
          <p:spPr>
            <a:xfrm>
              <a:off x="3920482" y="1284784"/>
              <a:ext cx="1224136" cy="504056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latin typeface="HY견고딕" pitchFamily="18" charset="-127"/>
                  <a:ea typeface="HY견고딕" pitchFamily="18" charset="-127"/>
                </a:rPr>
                <a:t>본 적</a:t>
              </a:r>
              <a:endParaRPr lang="ko-KR" altLang="en-US" dirty="0">
                <a:latin typeface="HY견고딕" pitchFamily="18" charset="-127"/>
                <a:ea typeface="HY견고딕" pitchFamily="18" charset="-127"/>
              </a:endParaRPr>
            </a:p>
          </p:txBody>
        </p:sp>
        <p:cxnSp>
          <p:nvCxnSpPr>
            <p:cNvPr id="7" name="직선 연결선 6"/>
            <p:cNvCxnSpPr/>
            <p:nvPr/>
          </p:nvCxnSpPr>
          <p:spPr>
            <a:xfrm>
              <a:off x="3920482" y="1788840"/>
              <a:ext cx="489999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5250264" y="1352146"/>
            <a:ext cx="357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대전광역시 유성구 장대동 </a:t>
            </a:r>
            <a:r>
              <a:rPr lang="en-US" altLang="ko-KR" dirty="0" smtClean="0"/>
              <a:t>11-23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191178" y="1916832"/>
            <a:ext cx="4629294" cy="433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ko-KR" altLang="en-US" b="1" dirty="0" smtClean="0">
                <a:latin typeface="HY중고딕" pitchFamily="18" charset="-127"/>
                <a:ea typeface="HY중고딕" pitchFamily="18" charset="-127"/>
              </a:rPr>
              <a:t>유성초등</a:t>
            </a:r>
            <a:r>
              <a:rPr lang="en-US" altLang="ko-KR" b="1" dirty="0" smtClean="0">
                <a:latin typeface="HY중고딕" pitchFamily="18" charset="-127"/>
                <a:ea typeface="HY중고딕" pitchFamily="18" charset="-127"/>
              </a:rPr>
              <a:t>·</a:t>
            </a:r>
            <a:r>
              <a:rPr lang="ko-KR" altLang="en-US" b="1" dirty="0" smtClean="0">
                <a:latin typeface="HY중고딕" pitchFamily="18" charset="-127"/>
                <a:ea typeface="HY중고딕" pitchFamily="18" charset="-127"/>
              </a:rPr>
              <a:t>중학교 졸업</a:t>
            </a:r>
            <a:r>
              <a:rPr lang="en-US" altLang="ko-KR" b="1" dirty="0" smtClean="0">
                <a:latin typeface="HY중고딕" pitchFamily="18" charset="-127"/>
                <a:ea typeface="HY중고딕" pitchFamily="18" charset="-127"/>
              </a:rPr>
              <a:t>(</a:t>
            </a:r>
            <a:r>
              <a:rPr lang="ko-KR" altLang="en-US" b="1" dirty="0" err="1" smtClean="0">
                <a:latin typeface="HY중고딕" pitchFamily="18" charset="-127"/>
                <a:ea typeface="HY중고딕" pitchFamily="18" charset="-127"/>
              </a:rPr>
              <a:t>유중</a:t>
            </a:r>
            <a:r>
              <a:rPr lang="en-US" altLang="ko-KR" b="1" dirty="0" smtClean="0">
                <a:latin typeface="HY중고딕" pitchFamily="18" charset="-127"/>
                <a:ea typeface="HY중고딕" pitchFamily="18" charset="-127"/>
              </a:rPr>
              <a:t>32</a:t>
            </a:r>
            <a:r>
              <a:rPr lang="ko-KR" altLang="en-US" b="1" dirty="0" smtClean="0">
                <a:latin typeface="HY중고딕" pitchFamily="18" charset="-127"/>
                <a:ea typeface="HY중고딕" pitchFamily="18" charset="-127"/>
              </a:rPr>
              <a:t>회 동창회장</a:t>
            </a:r>
            <a:r>
              <a:rPr lang="en-US" altLang="ko-KR" b="1" dirty="0" smtClean="0">
                <a:latin typeface="HY중고딕" pitchFamily="18" charset="-127"/>
                <a:ea typeface="HY중고딕" pitchFamily="18" charset="-127"/>
              </a:rPr>
              <a:t>)</a:t>
            </a:r>
          </a:p>
          <a:p>
            <a:pPr>
              <a:lnSpc>
                <a:spcPct val="170000"/>
              </a:lnSpc>
            </a:pPr>
            <a:r>
              <a:rPr lang="ko-KR" altLang="en-US" b="1" dirty="0" smtClean="0">
                <a:latin typeface="HY중고딕" pitchFamily="18" charset="-127"/>
                <a:ea typeface="HY중고딕" pitchFamily="18" charset="-127"/>
              </a:rPr>
              <a:t>충남대학교 </a:t>
            </a:r>
            <a:r>
              <a:rPr lang="ko-KR" altLang="en-US" b="1" dirty="0" err="1" smtClean="0">
                <a:latin typeface="HY중고딕" pitchFamily="18" charset="-127"/>
                <a:ea typeface="HY중고딕" pitchFamily="18" charset="-127"/>
              </a:rPr>
              <a:t>과수석</a:t>
            </a:r>
            <a:r>
              <a:rPr lang="en-US" altLang="ko-KR" b="1" dirty="0" smtClean="0">
                <a:latin typeface="HY중고딕" pitchFamily="18" charset="-127"/>
                <a:ea typeface="HY중고딕" pitchFamily="18" charset="-127"/>
              </a:rPr>
              <a:t> </a:t>
            </a:r>
            <a:r>
              <a:rPr lang="ko-KR" altLang="en-US" b="1" dirty="0" smtClean="0">
                <a:latin typeface="HY중고딕" pitchFamily="18" charset="-127"/>
                <a:ea typeface="HY중고딕" pitchFamily="18" charset="-127"/>
              </a:rPr>
              <a:t>졸업</a:t>
            </a:r>
            <a:endParaRPr lang="en-US" altLang="ko-KR" b="1" dirty="0" smtClean="0">
              <a:latin typeface="HY중고딕" pitchFamily="18" charset="-127"/>
              <a:ea typeface="HY중고딕" pitchFamily="18" charset="-127"/>
            </a:endParaRPr>
          </a:p>
          <a:p>
            <a:pPr>
              <a:lnSpc>
                <a:spcPct val="170000"/>
              </a:lnSpc>
            </a:pPr>
            <a:r>
              <a:rPr lang="ko-KR" altLang="en-US" b="1" spc="-300" dirty="0" smtClean="0">
                <a:latin typeface="HY중고딕" pitchFamily="18" charset="-127"/>
                <a:ea typeface="HY중고딕" pitchFamily="18" charset="-127"/>
              </a:rPr>
              <a:t>소위 임관</a:t>
            </a:r>
            <a:r>
              <a:rPr lang="en-US" altLang="ko-KR" b="1" spc="-300" dirty="0" smtClean="0">
                <a:latin typeface="HY중고딕" pitchFamily="18" charset="-127"/>
                <a:ea typeface="HY중고딕" pitchFamily="18" charset="-127"/>
              </a:rPr>
              <a:t>(</a:t>
            </a:r>
            <a:r>
              <a:rPr lang="ko-KR" altLang="en-US" b="1" spc="-300" dirty="0" smtClean="0">
                <a:latin typeface="HY중고딕" pitchFamily="18" charset="-127"/>
                <a:ea typeface="HY중고딕" pitchFamily="18" charset="-127"/>
              </a:rPr>
              <a:t>대전</a:t>
            </a:r>
            <a:r>
              <a:rPr lang="en-US" altLang="ko-KR" b="1" spc="-300" dirty="0" smtClean="0">
                <a:latin typeface="HY중고딕" pitchFamily="18" charset="-127"/>
                <a:ea typeface="HY중고딕" pitchFamily="18" charset="-127"/>
              </a:rPr>
              <a:t>·</a:t>
            </a:r>
            <a:r>
              <a:rPr lang="ko-KR" altLang="en-US" b="1" spc="-300" dirty="0" smtClean="0">
                <a:latin typeface="HY중고딕" pitchFamily="18" charset="-127"/>
                <a:ea typeface="HY중고딕" pitchFamily="18" charset="-127"/>
              </a:rPr>
              <a:t>충남 수석</a:t>
            </a:r>
            <a:r>
              <a:rPr lang="en-US" altLang="ko-KR" b="1" spc="-300" dirty="0" smtClean="0">
                <a:latin typeface="HY중고딕" pitchFamily="18" charset="-127"/>
                <a:ea typeface="HY중고딕" pitchFamily="18" charset="-127"/>
              </a:rPr>
              <a:t>) / </a:t>
            </a:r>
            <a:r>
              <a:rPr lang="ko-KR" altLang="en-US" b="1" spc="-300" dirty="0" smtClean="0">
                <a:latin typeface="HY중고딕" pitchFamily="18" charset="-127"/>
                <a:ea typeface="HY중고딕" pitchFamily="18" charset="-127"/>
              </a:rPr>
              <a:t>고등군사교육 차석 수료</a:t>
            </a:r>
            <a:endParaRPr lang="en-US" altLang="ko-KR" b="1" spc="-300" dirty="0" smtClean="0">
              <a:latin typeface="HY중고딕" pitchFamily="18" charset="-127"/>
              <a:ea typeface="HY중고딕" pitchFamily="18" charset="-127"/>
            </a:endParaRPr>
          </a:p>
          <a:p>
            <a:pPr>
              <a:lnSpc>
                <a:spcPct val="170000"/>
              </a:lnSpc>
            </a:pPr>
            <a:r>
              <a:rPr lang="ko-KR" altLang="en-US" b="1" dirty="0" smtClean="0">
                <a:latin typeface="HY중고딕" pitchFamily="18" charset="-127"/>
                <a:ea typeface="HY중고딕" pitchFamily="18" charset="-127"/>
              </a:rPr>
              <a:t>대한민국 육군 대위 전역</a:t>
            </a:r>
            <a:r>
              <a:rPr lang="en-US" altLang="ko-KR" b="1" dirty="0" smtClean="0">
                <a:latin typeface="HY중고딕" pitchFamily="18" charset="-127"/>
                <a:ea typeface="HY중고딕" pitchFamily="18" charset="-127"/>
              </a:rPr>
              <a:t>(</a:t>
            </a:r>
            <a:r>
              <a:rPr lang="ko-KR" altLang="en-US" b="1" dirty="0" err="1" smtClean="0">
                <a:latin typeface="HY중고딕" pitchFamily="18" charset="-127"/>
                <a:ea typeface="HY중고딕" pitchFamily="18" charset="-127"/>
              </a:rPr>
              <a:t>포대장</a:t>
            </a:r>
            <a:r>
              <a:rPr lang="en-US" altLang="ko-KR" b="1" dirty="0" smtClean="0">
                <a:latin typeface="HY중고딕" pitchFamily="18" charset="-127"/>
                <a:ea typeface="HY중고딕" pitchFamily="18" charset="-127"/>
              </a:rPr>
              <a:t>)</a:t>
            </a:r>
          </a:p>
          <a:p>
            <a:pPr>
              <a:lnSpc>
                <a:spcPct val="170000"/>
              </a:lnSpc>
            </a:pPr>
            <a:r>
              <a:rPr lang="en-US" altLang="ko-KR" b="1" spc="-150" dirty="0" smtClean="0">
                <a:latin typeface="HY중고딕" pitchFamily="18" charset="-127"/>
                <a:ea typeface="HY중고딕" pitchFamily="18" charset="-127"/>
              </a:rPr>
              <a:t>(</a:t>
            </a:r>
            <a:r>
              <a:rPr lang="ko-KR" altLang="en-US" b="1" spc="-150" dirty="0" smtClean="0">
                <a:latin typeface="HY중고딕" pitchFamily="18" charset="-127"/>
                <a:ea typeface="HY중고딕" pitchFamily="18" charset="-127"/>
              </a:rPr>
              <a:t>주</a:t>
            </a:r>
            <a:r>
              <a:rPr lang="en-US" altLang="ko-KR" b="1" spc="-150" dirty="0" smtClean="0">
                <a:latin typeface="HY중고딕" pitchFamily="18" charset="-127"/>
                <a:ea typeface="HY중고딕" pitchFamily="18" charset="-127"/>
              </a:rPr>
              <a:t>)</a:t>
            </a:r>
            <a:r>
              <a:rPr lang="ko-KR" altLang="en-US" b="1" spc="-150" dirty="0" err="1" smtClean="0">
                <a:latin typeface="HY중고딕" pitchFamily="18" charset="-127"/>
                <a:ea typeface="HY중고딕" pitchFamily="18" charset="-127"/>
              </a:rPr>
              <a:t>사이버애드</a:t>
            </a:r>
            <a:r>
              <a:rPr lang="en-US" altLang="ko-KR" b="1" spc="-150" dirty="0" smtClean="0">
                <a:latin typeface="HY중고딕" pitchFamily="18" charset="-127"/>
                <a:ea typeface="HY중고딕" pitchFamily="18" charset="-127"/>
              </a:rPr>
              <a:t>(</a:t>
            </a:r>
            <a:r>
              <a:rPr lang="ko-KR" altLang="en-US" b="1" spc="-150" dirty="0" smtClean="0">
                <a:latin typeface="HY중고딕" pitchFamily="18" charset="-127"/>
                <a:ea typeface="HY중고딕" pitchFamily="18" charset="-127"/>
              </a:rPr>
              <a:t>디자인 전문회사</a:t>
            </a:r>
            <a:r>
              <a:rPr lang="en-US" altLang="ko-KR" b="1" spc="-150" dirty="0" smtClean="0">
                <a:latin typeface="HY중고딕" pitchFamily="18" charset="-127"/>
                <a:ea typeface="HY중고딕" pitchFamily="18" charset="-127"/>
              </a:rPr>
              <a:t>)</a:t>
            </a:r>
            <a:r>
              <a:rPr lang="ko-KR" altLang="en-US" b="1" spc="-150" dirty="0" smtClean="0">
                <a:latin typeface="HY중고딕" pitchFamily="18" charset="-127"/>
                <a:ea typeface="HY중고딕" pitchFamily="18" charset="-127"/>
              </a:rPr>
              <a:t> </a:t>
            </a:r>
            <a:r>
              <a:rPr lang="en-US" altLang="ko-KR" b="1" spc="-150" dirty="0" smtClean="0">
                <a:latin typeface="HY중고딕" pitchFamily="18" charset="-127"/>
                <a:ea typeface="HY중고딕" pitchFamily="18" charset="-127"/>
              </a:rPr>
              <a:t>/ </a:t>
            </a:r>
            <a:r>
              <a:rPr lang="ko-KR" altLang="en-US" b="1" spc="-150" dirty="0" smtClean="0">
                <a:latin typeface="HY중고딕" pitchFamily="18" charset="-127"/>
                <a:ea typeface="HY중고딕" pitchFamily="18" charset="-127"/>
              </a:rPr>
              <a:t>대표이사</a:t>
            </a:r>
            <a:endParaRPr lang="en-US" altLang="ko-KR" b="1" spc="-150" dirty="0" smtClean="0">
              <a:latin typeface="HY중고딕" pitchFamily="18" charset="-127"/>
              <a:ea typeface="HY중고딕" pitchFamily="18" charset="-127"/>
            </a:endParaRPr>
          </a:p>
          <a:p>
            <a:pPr>
              <a:lnSpc>
                <a:spcPct val="170000"/>
              </a:lnSpc>
            </a:pPr>
            <a:r>
              <a:rPr lang="ko-KR" altLang="en-US" b="1" dirty="0" smtClean="0">
                <a:latin typeface="HY중고딕" pitchFamily="18" charset="-127"/>
                <a:ea typeface="HY중고딕" pitchFamily="18" charset="-127"/>
              </a:rPr>
              <a:t>한국디자인진흥원 전문디자이너</a:t>
            </a:r>
            <a:endParaRPr lang="en-US" altLang="ko-KR" b="1" dirty="0" smtClean="0">
              <a:latin typeface="HY중고딕" pitchFamily="18" charset="-127"/>
              <a:ea typeface="HY중고딕" pitchFamily="18" charset="-127"/>
            </a:endParaRPr>
          </a:p>
          <a:p>
            <a:pPr>
              <a:lnSpc>
                <a:spcPct val="170000"/>
              </a:lnSpc>
            </a:pPr>
            <a:r>
              <a:rPr lang="ko-KR" altLang="en-US" b="1" spc="-300" dirty="0" err="1" smtClean="0">
                <a:latin typeface="HY중고딕" pitchFamily="18" charset="-127"/>
                <a:ea typeface="HY중고딕" pitchFamily="18" charset="-127"/>
              </a:rPr>
              <a:t>대전유성신협</a:t>
            </a:r>
            <a:r>
              <a:rPr lang="ko-KR" altLang="en-US" b="1" spc="-300" dirty="0" smtClean="0">
                <a:latin typeface="HY중고딕" pitchFamily="18" charset="-127"/>
                <a:ea typeface="HY중고딕" pitchFamily="18" charset="-127"/>
              </a:rPr>
              <a:t> </a:t>
            </a:r>
            <a:r>
              <a:rPr lang="en-US" altLang="ko-KR" b="1" spc="-300" dirty="0" smtClean="0">
                <a:latin typeface="HY중고딕" pitchFamily="18" charset="-127"/>
                <a:ea typeface="HY중고딕" pitchFamily="18" charset="-127"/>
              </a:rPr>
              <a:t>11</a:t>
            </a:r>
            <a:r>
              <a:rPr lang="ko-KR" altLang="en-US" b="1" spc="-300" dirty="0" err="1" smtClean="0">
                <a:latin typeface="HY중고딕" pitchFamily="18" charset="-127"/>
                <a:ea typeface="HY중고딕" pitchFamily="18" charset="-127"/>
              </a:rPr>
              <a:t>년차</a:t>
            </a:r>
            <a:r>
              <a:rPr lang="ko-KR" altLang="en-US" b="1" spc="-300" dirty="0" smtClean="0">
                <a:latin typeface="HY중고딕" pitchFamily="18" charset="-127"/>
                <a:ea typeface="HY중고딕" pitchFamily="18" charset="-127"/>
              </a:rPr>
              <a:t> 이사 </a:t>
            </a:r>
            <a:r>
              <a:rPr lang="en-US" altLang="ko-KR" b="1" spc="-300" dirty="0" smtClean="0">
                <a:latin typeface="HY중고딕" pitchFamily="18" charset="-127"/>
                <a:ea typeface="HY중고딕" pitchFamily="18" charset="-127"/>
              </a:rPr>
              <a:t>/ </a:t>
            </a:r>
            <a:r>
              <a:rPr lang="ko-KR" altLang="en-US" spc="-300" dirty="0"/>
              <a:t>前</a:t>
            </a:r>
            <a:r>
              <a:rPr lang="ko-KR" altLang="en-US" b="1" spc="-300" dirty="0" smtClean="0">
                <a:latin typeface="HY중고딕" pitchFamily="18" charset="-127"/>
                <a:ea typeface="HY중고딕" pitchFamily="18" charset="-127"/>
              </a:rPr>
              <a:t> 유성구 </a:t>
            </a:r>
            <a:r>
              <a:rPr lang="ko-KR" altLang="en-US" b="1" spc="-300" dirty="0" err="1" smtClean="0">
                <a:latin typeface="HY중고딕" pitchFamily="18" charset="-127"/>
                <a:ea typeface="HY중고딕" pitchFamily="18" charset="-127"/>
              </a:rPr>
              <a:t>새마을회</a:t>
            </a:r>
            <a:r>
              <a:rPr lang="ko-KR" altLang="en-US" b="1" spc="-300" dirty="0" smtClean="0">
                <a:latin typeface="HY중고딕" pitchFamily="18" charset="-127"/>
                <a:ea typeface="HY중고딕" pitchFamily="18" charset="-127"/>
              </a:rPr>
              <a:t> 감사</a:t>
            </a:r>
            <a:endParaRPr lang="en-US" altLang="ko-KR" b="1" spc="-300" dirty="0" smtClean="0">
              <a:latin typeface="HY중고딕" pitchFamily="18" charset="-127"/>
              <a:ea typeface="HY중고딕" pitchFamily="18" charset="-127"/>
            </a:endParaRPr>
          </a:p>
          <a:p>
            <a:pPr>
              <a:lnSpc>
                <a:spcPct val="170000"/>
              </a:lnSpc>
            </a:pPr>
            <a:r>
              <a:rPr lang="ko-KR" altLang="en-US" b="1" spc="-180" dirty="0" smtClean="0">
                <a:latin typeface="HY중고딕" pitchFamily="18" charset="-127"/>
                <a:ea typeface="HY중고딕" pitchFamily="18" charset="-127"/>
              </a:rPr>
              <a:t>대한민국</a:t>
            </a:r>
            <a:r>
              <a:rPr lang="en-US" altLang="ko-KR" b="1" spc="-180" dirty="0" smtClean="0">
                <a:latin typeface="HY중고딕" pitchFamily="18" charset="-127"/>
                <a:ea typeface="HY중고딕" pitchFamily="18" charset="-127"/>
              </a:rPr>
              <a:t>ROTC</a:t>
            </a:r>
            <a:r>
              <a:rPr lang="ko-KR" altLang="en-US" b="1" spc="-180" dirty="0" err="1" smtClean="0">
                <a:latin typeface="HY중고딕" pitchFamily="18" charset="-127"/>
                <a:ea typeface="HY중고딕" pitchFamily="18" charset="-127"/>
              </a:rPr>
              <a:t>대전세종충남지구회</a:t>
            </a:r>
            <a:r>
              <a:rPr lang="ko-KR" altLang="en-US" b="1" spc="-180" dirty="0" smtClean="0">
                <a:latin typeface="HY중고딕" pitchFamily="18" charset="-127"/>
                <a:ea typeface="HY중고딕" pitchFamily="18" charset="-127"/>
              </a:rPr>
              <a:t> 대외협력국장</a:t>
            </a:r>
            <a:endParaRPr lang="en-US" altLang="ko-KR" b="1" spc="-180" dirty="0" smtClean="0">
              <a:latin typeface="HY중고딕" pitchFamily="18" charset="-127"/>
              <a:ea typeface="HY중고딕" pitchFamily="18" charset="-127"/>
            </a:endParaRPr>
          </a:p>
          <a:p>
            <a:pPr>
              <a:lnSpc>
                <a:spcPct val="170000"/>
              </a:lnSpc>
            </a:pPr>
            <a:r>
              <a:rPr lang="ko-KR" altLang="en-US" b="1" spc="-180" dirty="0" smtClean="0">
                <a:latin typeface="HY중고딕" pitchFamily="18" charset="-127"/>
                <a:ea typeface="HY중고딕" pitchFamily="18" charset="-127"/>
              </a:rPr>
              <a:t>온천</a:t>
            </a:r>
            <a:r>
              <a:rPr lang="en-US" altLang="ko-KR" b="1" spc="-180" dirty="0" smtClean="0">
                <a:latin typeface="HY중고딕" pitchFamily="18" charset="-127"/>
                <a:ea typeface="HY중고딕" pitchFamily="18" charset="-127"/>
              </a:rPr>
              <a:t>2</a:t>
            </a:r>
            <a:r>
              <a:rPr lang="ko-KR" altLang="en-US" b="1" spc="-180" dirty="0" smtClean="0">
                <a:latin typeface="HY중고딕" pitchFamily="18" charset="-127"/>
                <a:ea typeface="HY중고딕" pitchFamily="18" charset="-127"/>
              </a:rPr>
              <a:t>동 주민자치위원회 사무국장</a:t>
            </a:r>
            <a:endParaRPr lang="en-US" altLang="ko-KR" b="1" spc="-180" dirty="0" smtClean="0">
              <a:latin typeface="HY중고딕" pitchFamily="18" charset="-127"/>
              <a:ea typeface="HY중고딕" pitchFamily="18" charset="-127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3920482" y="2177542"/>
            <a:ext cx="144016" cy="144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타원 17"/>
          <p:cNvSpPr/>
          <p:nvPr/>
        </p:nvSpPr>
        <p:spPr>
          <a:xfrm>
            <a:off x="3920482" y="2641281"/>
            <a:ext cx="144016" cy="144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타원 18"/>
          <p:cNvSpPr/>
          <p:nvPr/>
        </p:nvSpPr>
        <p:spPr>
          <a:xfrm>
            <a:off x="3920482" y="3105020"/>
            <a:ext cx="144016" cy="144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타원 19"/>
          <p:cNvSpPr/>
          <p:nvPr/>
        </p:nvSpPr>
        <p:spPr>
          <a:xfrm>
            <a:off x="3920482" y="3568759"/>
            <a:ext cx="144016" cy="144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타원 22"/>
          <p:cNvSpPr/>
          <p:nvPr/>
        </p:nvSpPr>
        <p:spPr>
          <a:xfrm>
            <a:off x="3920482" y="4496237"/>
            <a:ext cx="144016" cy="144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타원 23"/>
          <p:cNvSpPr/>
          <p:nvPr/>
        </p:nvSpPr>
        <p:spPr>
          <a:xfrm>
            <a:off x="3920482" y="4959976"/>
            <a:ext cx="144016" cy="144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타원 24"/>
          <p:cNvSpPr/>
          <p:nvPr/>
        </p:nvSpPr>
        <p:spPr>
          <a:xfrm>
            <a:off x="3920482" y="5423715"/>
            <a:ext cx="144016" cy="144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타원 25"/>
          <p:cNvSpPr/>
          <p:nvPr/>
        </p:nvSpPr>
        <p:spPr>
          <a:xfrm>
            <a:off x="3920482" y="4032498"/>
            <a:ext cx="144016" cy="144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타원 20"/>
          <p:cNvSpPr/>
          <p:nvPr/>
        </p:nvSpPr>
        <p:spPr>
          <a:xfrm>
            <a:off x="3920482" y="5887454"/>
            <a:ext cx="144016" cy="144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510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4"/>
          <p:cNvSpPr>
            <a:spLocks noGrp="1"/>
          </p:cNvSpPr>
          <p:nvPr>
            <p:ph type="body" sz="quarter" idx="4294967295"/>
          </p:nvPr>
        </p:nvSpPr>
        <p:spPr>
          <a:xfrm>
            <a:off x="468313" y="383456"/>
            <a:ext cx="8207375" cy="575633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ko-KR" altLang="en-US" sz="2800" dirty="0" smtClean="0">
                <a:latin typeface="HY견고딕" pitchFamily="18" charset="-127"/>
                <a:ea typeface="HY견고딕" pitchFamily="18" charset="-127"/>
              </a:rPr>
              <a:t>도시 및 주변환경정비법과</a:t>
            </a:r>
            <a:endParaRPr lang="en-US" altLang="ko-KR" sz="2800" dirty="0" smtClean="0">
              <a:latin typeface="HY견고딕" pitchFamily="18" charset="-127"/>
              <a:ea typeface="HY견고딕" pitchFamily="18" charset="-127"/>
            </a:endParaRPr>
          </a:p>
          <a:p>
            <a:pPr marL="0" indent="0" algn="ctr">
              <a:buNone/>
            </a:pPr>
            <a:r>
              <a:rPr lang="ko-KR" altLang="en-US" sz="2800" dirty="0" err="1" smtClean="0">
                <a:latin typeface="HY견고딕" pitchFamily="18" charset="-127"/>
                <a:ea typeface="HY견고딕" pitchFamily="18" charset="-127"/>
              </a:rPr>
              <a:t>도시재개발법에</a:t>
            </a:r>
            <a:r>
              <a:rPr lang="ko-KR" altLang="en-US" sz="2800" dirty="0" smtClean="0">
                <a:latin typeface="HY견고딕" pitchFamily="18" charset="-127"/>
                <a:ea typeface="HY견고딕" pitchFamily="18" charset="-127"/>
              </a:rPr>
              <a:t> 의한 재개발</a:t>
            </a:r>
            <a:endParaRPr lang="ko-KR" altLang="en-US" sz="2800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543544" y="1484786"/>
            <a:ext cx="8056913" cy="1584174"/>
            <a:chOff x="827585" y="1449535"/>
            <a:chExt cx="8056913" cy="1584174"/>
          </a:xfrm>
        </p:grpSpPr>
        <p:sp>
          <p:nvSpPr>
            <p:cNvPr id="9" name="타원 8"/>
            <p:cNvSpPr/>
            <p:nvPr/>
          </p:nvSpPr>
          <p:spPr>
            <a:xfrm>
              <a:off x="827585" y="1449535"/>
              <a:ext cx="1584174" cy="1584174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400" dirty="0" smtClean="0"/>
                <a:t>개인</a:t>
              </a:r>
              <a:endParaRPr lang="en-US" altLang="ko-KR" sz="2400" dirty="0" smtClean="0"/>
            </a:p>
            <a:p>
              <a:pPr algn="ctr"/>
              <a:r>
                <a:rPr lang="ko-KR" altLang="en-US" sz="2400" dirty="0" smtClean="0"/>
                <a:t>재산권 </a:t>
              </a:r>
              <a:endParaRPr lang="en-US" altLang="ko-KR" sz="2400" dirty="0" smtClean="0"/>
            </a:p>
            <a:p>
              <a:pPr algn="ctr"/>
              <a:r>
                <a:rPr lang="ko-KR" altLang="en-US" sz="2400" dirty="0" smtClean="0"/>
                <a:t>보호</a:t>
              </a:r>
              <a:endParaRPr lang="ko-KR" alt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99792" y="1530658"/>
              <a:ext cx="6184706" cy="14219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dirty="0" smtClean="0"/>
                <a:t>재개발은</a:t>
              </a:r>
              <a:r>
                <a:rPr lang="ko-KR" altLang="en-US" b="1" dirty="0" smtClean="0"/>
                <a:t> </a:t>
              </a:r>
              <a:r>
                <a:rPr lang="ko-KR" altLang="en-US" b="1" dirty="0" err="1" smtClean="0"/>
                <a:t>도정법</a:t>
              </a:r>
              <a:r>
                <a:rPr lang="ko-KR" altLang="en-US" b="1" dirty="0" smtClean="0"/>
                <a:t> </a:t>
              </a:r>
              <a:r>
                <a:rPr lang="ko-KR" altLang="en-US" b="1" dirty="0"/>
                <a:t>및 </a:t>
              </a:r>
              <a:r>
                <a:rPr lang="ko-KR" altLang="en-US" b="1" dirty="0" err="1"/>
                <a:t>재개발법</a:t>
              </a:r>
              <a:r>
                <a:rPr lang="ko-KR" altLang="en-US" dirty="0" err="1"/>
                <a:t>에</a:t>
              </a:r>
              <a:r>
                <a:rPr lang="ko-KR" altLang="en-US" dirty="0"/>
                <a:t> 의해</a:t>
              </a:r>
            </a:p>
            <a:p>
              <a:pPr>
                <a:lnSpc>
                  <a:spcPct val="120000"/>
                </a:lnSpc>
              </a:pPr>
              <a:r>
                <a:rPr lang="ko-KR" altLang="en-US" dirty="0"/>
                <a:t>공공의 이익이 되는 방향으로 재개발을 추진하면서</a:t>
              </a:r>
              <a:endParaRPr lang="en-US" altLang="ko-KR" dirty="0"/>
            </a:p>
            <a:p>
              <a:pPr>
                <a:lnSpc>
                  <a:spcPct val="120000"/>
                </a:lnSpc>
              </a:pPr>
              <a:r>
                <a:rPr lang="ko-KR" altLang="en-US" u="sng" dirty="0" err="1" smtClean="0"/>
                <a:t>토지등소유자</a:t>
              </a:r>
              <a:r>
                <a:rPr lang="ko-KR" altLang="en-US" u="sng" dirty="0" smtClean="0"/>
                <a:t> 개인의 </a:t>
              </a:r>
              <a:r>
                <a:rPr lang="ko-KR" altLang="en-US" u="sng" dirty="0"/>
                <a:t>사적인 재산권을 철저하게</a:t>
              </a:r>
              <a:endParaRPr lang="en-US" altLang="ko-KR" u="sng" dirty="0"/>
            </a:p>
            <a:p>
              <a:pPr>
                <a:lnSpc>
                  <a:spcPct val="120000"/>
                </a:lnSpc>
              </a:pPr>
              <a:r>
                <a:rPr lang="ko-KR" altLang="en-US" u="sng" dirty="0" err="1"/>
                <a:t>보호해주기위한</a:t>
              </a:r>
              <a:r>
                <a:rPr lang="ko-KR" altLang="en-US" u="sng" dirty="0"/>
                <a:t> 절차를 만들어 놓아서 </a:t>
              </a:r>
              <a:r>
                <a:rPr lang="ko-KR" altLang="en-US" u="sng" dirty="0" smtClean="0"/>
                <a:t>안심하셔도 됩니다</a:t>
              </a:r>
              <a:r>
                <a:rPr lang="en-US" altLang="ko-KR" u="sng" dirty="0" smtClean="0"/>
                <a:t>.</a:t>
              </a:r>
              <a:endParaRPr lang="ko-KR" altLang="en-US" dirty="0"/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1295636" y="4941168"/>
            <a:ext cx="6552728" cy="1312054"/>
            <a:chOff x="1295636" y="5054904"/>
            <a:chExt cx="6552728" cy="1312054"/>
          </a:xfrm>
        </p:grpSpPr>
        <p:sp>
          <p:nvSpPr>
            <p:cNvPr id="14" name="TextBox 13"/>
            <p:cNvSpPr txBox="1"/>
            <p:nvPr/>
          </p:nvSpPr>
          <p:spPr>
            <a:xfrm>
              <a:off x="1295636" y="5054904"/>
              <a:ext cx="65527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/>
                <a:t>원활한 자금지원 및 투명한 집행과 시행을 위해</a:t>
              </a:r>
              <a:endParaRPr lang="en-US" altLang="ko-KR" dirty="0" smtClean="0"/>
            </a:p>
            <a:p>
              <a:pPr algn="ctr"/>
              <a:r>
                <a:rPr lang="ko-KR" altLang="en-US" b="1" dirty="0" smtClean="0"/>
                <a:t>한국자산신탁 시행대행사로 참여시</a:t>
              </a:r>
              <a:endParaRPr lang="ko-KR" altLang="en-US" b="1" dirty="0"/>
            </a:p>
          </p:txBody>
        </p:sp>
        <p:grpSp>
          <p:nvGrpSpPr>
            <p:cNvPr id="4" name="그룹 3"/>
            <p:cNvGrpSpPr/>
            <p:nvPr/>
          </p:nvGrpSpPr>
          <p:grpSpPr>
            <a:xfrm>
              <a:off x="1392485" y="5720627"/>
              <a:ext cx="6359030" cy="646331"/>
              <a:chOff x="1260810" y="5720627"/>
              <a:chExt cx="6359030" cy="646331"/>
            </a:xfrm>
          </p:grpSpPr>
          <p:sp>
            <p:nvSpPr>
              <p:cNvPr id="15" name="모서리가 둥근 직사각형 14"/>
              <p:cNvSpPr/>
              <p:nvPr/>
            </p:nvSpPr>
            <p:spPr>
              <a:xfrm>
                <a:off x="1260810" y="5863792"/>
                <a:ext cx="2664296" cy="36000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 smtClean="0"/>
                  <a:t>한국자산신탁</a:t>
                </a:r>
                <a:endParaRPr lang="ko-KR" altLang="en-US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213138" y="5720627"/>
                <a:ext cx="340670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ko-KR" altLang="en-US" dirty="0" smtClean="0"/>
                  <a:t>금융감독원의 관리 감독</a:t>
                </a:r>
                <a:endParaRPr lang="en-US" altLang="ko-KR" dirty="0" smtClean="0"/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ko-KR" altLang="en-US" dirty="0" smtClean="0"/>
                  <a:t>조합집행부의 자금관여 불가</a:t>
                </a:r>
                <a:endParaRPr lang="ko-KR" altLang="en-US" dirty="0"/>
              </a:p>
            </p:txBody>
          </p:sp>
        </p:grpSp>
      </p:grpSp>
      <p:grpSp>
        <p:nvGrpSpPr>
          <p:cNvPr id="3" name="그룹 2"/>
          <p:cNvGrpSpPr/>
          <p:nvPr/>
        </p:nvGrpSpPr>
        <p:grpSpPr>
          <a:xfrm>
            <a:off x="1548843" y="3270686"/>
            <a:ext cx="6046314" cy="1331202"/>
            <a:chOff x="1694037" y="3450238"/>
            <a:chExt cx="6046314" cy="1331202"/>
          </a:xfrm>
        </p:grpSpPr>
        <p:sp>
          <p:nvSpPr>
            <p:cNvPr id="2" name="모서리가 둥근 직사각형 1"/>
            <p:cNvSpPr/>
            <p:nvPr/>
          </p:nvSpPr>
          <p:spPr>
            <a:xfrm>
              <a:off x="4358332" y="3450238"/>
              <a:ext cx="3382019" cy="375699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dirty="0"/>
                <a:t>주인 </a:t>
              </a:r>
              <a:r>
                <a:rPr lang="en-US" altLang="ko-KR" dirty="0"/>
                <a:t>/ </a:t>
              </a:r>
              <a:r>
                <a:rPr lang="ko-KR" altLang="en-US" dirty="0"/>
                <a:t>사업시행자</a:t>
              </a:r>
            </a:p>
          </p:txBody>
        </p:sp>
        <p:sp>
          <p:nvSpPr>
            <p:cNvPr id="17" name="모서리가 둥근 직사각형 16"/>
            <p:cNvSpPr/>
            <p:nvPr/>
          </p:nvSpPr>
          <p:spPr>
            <a:xfrm>
              <a:off x="4358332" y="3933234"/>
              <a:ext cx="3382019" cy="375699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spc="-150" dirty="0" err="1"/>
                <a:t>사업시행시</a:t>
              </a:r>
              <a:r>
                <a:rPr lang="ko-KR" altLang="en-US" spc="-150" dirty="0"/>
                <a:t> 모든 </a:t>
              </a:r>
              <a:r>
                <a:rPr lang="ko-KR" altLang="en-US" spc="-150" dirty="0" smtClean="0"/>
                <a:t>중요사항 결정</a:t>
              </a:r>
              <a:endParaRPr lang="ko-KR" altLang="en-US" spc="-150" dirty="0"/>
            </a:p>
          </p:txBody>
        </p:sp>
        <p:sp>
          <p:nvSpPr>
            <p:cNvPr id="18" name="모서리가 둥근 직사각형 17"/>
            <p:cNvSpPr/>
            <p:nvPr/>
          </p:nvSpPr>
          <p:spPr>
            <a:xfrm>
              <a:off x="4358332" y="4405741"/>
              <a:ext cx="3382019" cy="37569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err="1"/>
                <a:t>사업시행시</a:t>
              </a:r>
              <a:r>
                <a:rPr lang="ko-KR" altLang="en-US" dirty="0"/>
                <a:t> 모든 관리감독</a:t>
              </a:r>
            </a:p>
          </p:txBody>
        </p:sp>
        <p:sp>
          <p:nvSpPr>
            <p:cNvPr id="12" name="모서리가 둥근 직사각형 11"/>
            <p:cNvSpPr/>
            <p:nvPr/>
          </p:nvSpPr>
          <p:spPr>
            <a:xfrm>
              <a:off x="1694037" y="3458088"/>
              <a:ext cx="2664296" cy="36000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토지 및 건물 소유자</a:t>
              </a:r>
              <a:endParaRPr lang="ko-KR" altLang="en-US" dirty="0"/>
            </a:p>
          </p:txBody>
        </p:sp>
        <p:sp>
          <p:nvSpPr>
            <p:cNvPr id="24" name="모서리가 둥근 직사각형 23"/>
            <p:cNvSpPr/>
            <p:nvPr/>
          </p:nvSpPr>
          <p:spPr>
            <a:xfrm>
              <a:off x="1694037" y="3927518"/>
              <a:ext cx="2664296" cy="36000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주민</a:t>
              </a:r>
              <a:r>
                <a:rPr lang="en-US" altLang="ko-KR" dirty="0" smtClean="0"/>
                <a:t>(</a:t>
              </a:r>
              <a:r>
                <a:rPr lang="ko-KR" altLang="en-US" dirty="0" smtClean="0"/>
                <a:t>조합원</a:t>
              </a:r>
              <a:r>
                <a:rPr lang="en-US" altLang="ko-KR" dirty="0" smtClean="0"/>
                <a:t>) </a:t>
              </a:r>
              <a:r>
                <a:rPr lang="ko-KR" altLang="en-US" dirty="0" smtClean="0"/>
                <a:t>총회</a:t>
              </a:r>
              <a:endParaRPr lang="ko-KR" altLang="en-US" dirty="0"/>
            </a:p>
          </p:txBody>
        </p:sp>
        <p:sp>
          <p:nvSpPr>
            <p:cNvPr id="27" name="모서리가 둥근 직사각형 26"/>
            <p:cNvSpPr/>
            <p:nvPr/>
          </p:nvSpPr>
          <p:spPr>
            <a:xfrm>
              <a:off x="1694037" y="4396948"/>
              <a:ext cx="2664296" cy="36000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유성구청</a:t>
              </a:r>
              <a:r>
                <a:rPr lang="en-US" altLang="ko-KR" dirty="0" smtClean="0"/>
                <a:t>(</a:t>
              </a:r>
              <a:r>
                <a:rPr lang="ko-KR" altLang="en-US" dirty="0" smtClean="0"/>
                <a:t>대전시</a:t>
              </a:r>
              <a:r>
                <a:rPr lang="en-US" altLang="ko-KR" dirty="0" smtClean="0"/>
                <a:t>)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490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4"/>
          <p:cNvSpPr>
            <a:spLocks noGrp="1"/>
          </p:cNvSpPr>
          <p:nvPr>
            <p:ph type="body" sz="quarter" idx="4294967295"/>
          </p:nvPr>
        </p:nvSpPr>
        <p:spPr>
          <a:xfrm>
            <a:off x="468313" y="383456"/>
            <a:ext cx="8207375" cy="575633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현재 처한 상황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pPr marL="0" indent="0" algn="ctr">
              <a:buNone/>
            </a:pP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토지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건물 소유주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24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5148064" y="1988840"/>
            <a:ext cx="3169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 indent="-108000">
              <a:buFont typeface="Arial" pitchFamily="34" charset="0"/>
              <a:buChar char="•"/>
            </a:pPr>
            <a:r>
              <a:rPr lang="en-US" altLang="ko-KR" sz="1600" dirty="0" smtClean="0">
                <a:latin typeface="HY중고딕" pitchFamily="18" charset="-127"/>
                <a:ea typeface="HY중고딕" pitchFamily="18" charset="-127"/>
              </a:rPr>
              <a:t>100</a:t>
            </a:r>
            <a:r>
              <a:rPr lang="ko-KR" altLang="en-US" sz="1600" dirty="0" err="1" smtClean="0">
                <a:latin typeface="HY중고딕" pitchFamily="18" charset="-127"/>
                <a:ea typeface="HY중고딕" pitchFamily="18" charset="-127"/>
              </a:rPr>
              <a:t>년된</a:t>
            </a:r>
            <a:r>
              <a:rPr lang="ko-KR" altLang="en-US" sz="1600" dirty="0" smtClean="0">
                <a:latin typeface="HY중고딕" pitchFamily="18" charset="-127"/>
                <a:ea typeface="HY중고딕" pitchFamily="18" charset="-127"/>
              </a:rPr>
              <a:t> </a:t>
            </a:r>
            <a:r>
              <a:rPr lang="en-US" altLang="ko-KR" sz="1600" dirty="0" smtClean="0">
                <a:latin typeface="HY중고딕" pitchFamily="18" charset="-127"/>
                <a:ea typeface="HY중고딕" pitchFamily="18" charset="-127"/>
              </a:rPr>
              <a:t>5</a:t>
            </a:r>
            <a:r>
              <a:rPr lang="ko-KR" altLang="en-US" sz="1600" dirty="0" smtClean="0">
                <a:latin typeface="HY중고딕" pitchFamily="18" charset="-127"/>
                <a:ea typeface="HY중고딕" pitchFamily="18" charset="-127"/>
              </a:rPr>
              <a:t>일장</a:t>
            </a:r>
            <a:endParaRPr lang="en-US" altLang="ko-KR" sz="1600" dirty="0" smtClean="0">
              <a:latin typeface="HY중고딕" pitchFamily="18" charset="-127"/>
              <a:ea typeface="HY중고딕" pitchFamily="18" charset="-127"/>
            </a:endParaRPr>
          </a:p>
          <a:p>
            <a:pPr marL="108000" indent="-108000">
              <a:buFont typeface="Arial" pitchFamily="34" charset="0"/>
              <a:buChar char="•"/>
            </a:pPr>
            <a:r>
              <a:rPr lang="en-US" altLang="ko-KR" sz="1600" dirty="0" smtClean="0">
                <a:latin typeface="HY중고딕" pitchFamily="18" charset="-127"/>
                <a:ea typeface="HY중고딕" pitchFamily="18" charset="-127"/>
              </a:rPr>
              <a:t>10</a:t>
            </a:r>
            <a:r>
              <a:rPr lang="ko-KR" altLang="en-US" sz="1600" dirty="0" err="1" smtClean="0">
                <a:latin typeface="HY중고딕" pitchFamily="18" charset="-127"/>
                <a:ea typeface="HY중고딕" pitchFamily="18" charset="-127"/>
              </a:rPr>
              <a:t>년된</a:t>
            </a:r>
            <a:r>
              <a:rPr lang="ko-KR" altLang="en-US" sz="1600" dirty="0" smtClean="0">
                <a:latin typeface="HY중고딕" pitchFamily="18" charset="-127"/>
                <a:ea typeface="HY중고딕" pitchFamily="18" charset="-127"/>
              </a:rPr>
              <a:t> 재정비지구지정</a:t>
            </a:r>
            <a:endParaRPr lang="en-US" altLang="ko-KR" sz="1600" dirty="0">
              <a:latin typeface="HY중고딕" pitchFamily="18" charset="-127"/>
              <a:ea typeface="HY중고딕" pitchFamily="18" charset="-127"/>
            </a:endParaRPr>
          </a:p>
          <a:p>
            <a:r>
              <a:rPr lang="en-US" altLang="ko-KR" sz="1600" dirty="0" smtClean="0">
                <a:latin typeface="HY중고딕" pitchFamily="18" charset="-127"/>
                <a:ea typeface="HY중고딕" pitchFamily="18" charset="-127"/>
              </a:rPr>
              <a:t> (</a:t>
            </a:r>
            <a:r>
              <a:rPr lang="ko-KR" altLang="en-US" sz="1600" dirty="0" smtClean="0">
                <a:latin typeface="HY중고딕" pitchFamily="18" charset="-127"/>
                <a:ea typeface="HY중고딕" pitchFamily="18" charset="-127"/>
              </a:rPr>
              <a:t>건축행위제한</a:t>
            </a:r>
            <a:r>
              <a:rPr lang="en-US" altLang="ko-KR" sz="1600" dirty="0" smtClean="0">
                <a:latin typeface="HY중고딕" pitchFamily="18" charset="-127"/>
                <a:ea typeface="HY중고딕" pitchFamily="18" charset="-127"/>
              </a:rPr>
              <a:t>)</a:t>
            </a:r>
            <a:endParaRPr lang="ko-KR" altLang="en-US" sz="1600" dirty="0">
              <a:latin typeface="HY중고딕" pitchFamily="18" charset="-127"/>
              <a:ea typeface="HY중고딕" pitchFamily="18" charset="-127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12866" y="1988840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 indent="-108000">
              <a:buFont typeface="Arial" pitchFamily="34" charset="0"/>
              <a:buChar char="•"/>
            </a:pPr>
            <a:r>
              <a:rPr lang="ko-KR" altLang="en-US" sz="1600" dirty="0" smtClean="0">
                <a:latin typeface="HY중고딕" pitchFamily="18" charset="-127"/>
                <a:ea typeface="HY중고딕" pitchFamily="18" charset="-127"/>
              </a:rPr>
              <a:t>정말 좋은 위치</a:t>
            </a:r>
            <a:endParaRPr lang="en-US" altLang="ko-KR" sz="1600" dirty="0" smtClean="0">
              <a:latin typeface="HY중고딕" pitchFamily="18" charset="-127"/>
              <a:ea typeface="HY중고딕" pitchFamily="18" charset="-127"/>
            </a:endParaRPr>
          </a:p>
          <a:p>
            <a:pPr marL="108000" indent="-108000">
              <a:buFont typeface="Arial" pitchFamily="34" charset="0"/>
              <a:buChar char="•"/>
            </a:pPr>
            <a:r>
              <a:rPr lang="ko-KR" altLang="en-US" sz="1600" dirty="0" smtClean="0">
                <a:latin typeface="HY중고딕" pitchFamily="18" charset="-127"/>
                <a:ea typeface="HY중고딕" pitchFamily="18" charset="-127"/>
              </a:rPr>
              <a:t>상업 지역</a:t>
            </a:r>
            <a:endParaRPr lang="ko-KR" altLang="en-US" sz="1600" dirty="0">
              <a:latin typeface="HY중고딕" pitchFamily="18" charset="-127"/>
              <a:ea typeface="HY중고딕" pitchFamily="18" charset="-127"/>
            </a:endParaRPr>
          </a:p>
        </p:txBody>
      </p:sp>
      <p:sp>
        <p:nvSpPr>
          <p:cNvPr id="46" name="오각형 45"/>
          <p:cNvSpPr/>
          <p:nvPr/>
        </p:nvSpPr>
        <p:spPr>
          <a:xfrm flipH="1">
            <a:off x="4932040" y="1556792"/>
            <a:ext cx="3024336" cy="432048"/>
          </a:xfrm>
          <a:prstGeom prst="homePlate">
            <a:avLst/>
          </a:prstGeom>
          <a:solidFill>
            <a:schemeClr val="bg1"/>
          </a:solidFill>
          <a:ln w="57150">
            <a:solidFill>
              <a:srgbClr val="2DC6E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solidFill>
                  <a:schemeClr val="tx1"/>
                </a:solidFill>
              </a:rPr>
              <a:t>단    </a:t>
            </a:r>
            <a:r>
              <a:rPr lang="ko-KR" altLang="en-US" sz="1600" dirty="0">
                <a:solidFill>
                  <a:schemeClr val="tx1"/>
                </a:solidFill>
              </a:rPr>
              <a:t>점</a:t>
            </a:r>
          </a:p>
        </p:txBody>
      </p:sp>
      <p:sp>
        <p:nvSpPr>
          <p:cNvPr id="48" name="오각형 47"/>
          <p:cNvSpPr/>
          <p:nvPr/>
        </p:nvSpPr>
        <p:spPr>
          <a:xfrm>
            <a:off x="1259633" y="1556792"/>
            <a:ext cx="3024336" cy="432048"/>
          </a:xfrm>
          <a:prstGeom prst="homePlat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solidFill>
                  <a:schemeClr val="tx1"/>
                </a:solidFill>
              </a:rPr>
              <a:t>장    점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  <p:sp>
        <p:nvSpPr>
          <p:cNvPr id="2" name="타원 1"/>
          <p:cNvSpPr/>
          <p:nvPr/>
        </p:nvSpPr>
        <p:spPr>
          <a:xfrm>
            <a:off x="503548" y="3318153"/>
            <a:ext cx="1152128" cy="115212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 dirty="0" err="1" smtClean="0"/>
              <a:t>토지등</a:t>
            </a:r>
            <a:r>
              <a:rPr lang="ko-KR" altLang="en-US" sz="1400" dirty="0" smtClean="0"/>
              <a:t> 소유자 측   면</a:t>
            </a:r>
            <a:endParaRPr lang="ko-KR" altLang="en-US" sz="1400" dirty="0"/>
          </a:p>
        </p:txBody>
      </p:sp>
      <p:sp>
        <p:nvSpPr>
          <p:cNvPr id="26" name="타원 25"/>
          <p:cNvSpPr/>
          <p:nvPr/>
        </p:nvSpPr>
        <p:spPr>
          <a:xfrm>
            <a:off x="503548" y="5157192"/>
            <a:ext cx="1152128" cy="115212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/>
              <a:t>대전시</a:t>
            </a:r>
            <a:endParaRPr lang="en-US" altLang="ko-KR" sz="1400" dirty="0" smtClean="0"/>
          </a:p>
          <a:p>
            <a:pPr algn="ctr"/>
            <a:r>
              <a:rPr lang="en-US" altLang="ko-KR" sz="1400" dirty="0"/>
              <a:t>(</a:t>
            </a:r>
            <a:r>
              <a:rPr lang="ko-KR" altLang="en-US" sz="1400" dirty="0"/>
              <a:t>유성구</a:t>
            </a:r>
            <a:r>
              <a:rPr lang="en-US" altLang="ko-KR" sz="1400" dirty="0"/>
              <a:t>)</a:t>
            </a:r>
            <a:endParaRPr lang="ko-KR" altLang="en-US" sz="1400" dirty="0"/>
          </a:p>
          <a:p>
            <a:pPr algn="ctr"/>
            <a:r>
              <a:rPr lang="ko-KR" altLang="en-US" sz="1400" dirty="0" smtClean="0"/>
              <a:t>측   면</a:t>
            </a:r>
            <a:endParaRPr lang="en-US" altLang="ko-KR" sz="1400" dirty="0" smtClean="0"/>
          </a:p>
        </p:txBody>
      </p:sp>
      <p:sp>
        <p:nvSpPr>
          <p:cNvPr id="3" name="왼쪽 중괄호 2"/>
          <p:cNvSpPr/>
          <p:nvPr/>
        </p:nvSpPr>
        <p:spPr>
          <a:xfrm>
            <a:off x="1763688" y="3017596"/>
            <a:ext cx="144016" cy="179710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051720" y="2882298"/>
            <a:ext cx="662473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ko-KR" sz="1400" dirty="0" smtClean="0"/>
              <a:t>5</a:t>
            </a:r>
            <a:r>
              <a:rPr lang="ko-KR" altLang="en-US" sz="1400" dirty="0" smtClean="0"/>
              <a:t>일장 사유지에서 </a:t>
            </a:r>
            <a:r>
              <a:rPr lang="ko-KR" altLang="en-US" sz="1400" dirty="0" err="1" smtClean="0"/>
              <a:t>국공유지</a:t>
            </a:r>
            <a:r>
              <a:rPr lang="ko-KR" altLang="en-US" sz="1400" dirty="0" smtClean="0"/>
              <a:t> </a:t>
            </a:r>
            <a:r>
              <a:rPr lang="ko-KR" altLang="en-US" sz="1400" dirty="0" err="1" smtClean="0"/>
              <a:t>하천변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또는 고속도로 주변</a:t>
            </a:r>
            <a:r>
              <a:rPr lang="en-US" altLang="ko-KR" sz="1400" dirty="0" smtClean="0"/>
              <a:t>) </a:t>
            </a:r>
            <a:r>
              <a:rPr lang="ko-KR" altLang="en-US" sz="1400" dirty="0" smtClean="0"/>
              <a:t>이전</a:t>
            </a:r>
            <a:endParaRPr lang="en-US" altLang="ko-KR" sz="1400" dirty="0" smtClean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ko-KR" altLang="en-US" sz="1400" dirty="0" smtClean="0"/>
              <a:t>대전의 </a:t>
            </a:r>
            <a:r>
              <a:rPr lang="ko-KR" altLang="en-US" sz="1400" dirty="0" err="1" smtClean="0"/>
              <a:t>랜드마크</a:t>
            </a:r>
            <a:r>
              <a:rPr lang="ko-KR" altLang="en-US" sz="1400" dirty="0" smtClean="0"/>
              <a:t> 아파트와 상가개발 현 </a:t>
            </a:r>
            <a:r>
              <a:rPr lang="ko-KR" altLang="en-US" sz="1400" dirty="0" err="1" smtClean="0"/>
              <a:t>토지등소유자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15%</a:t>
            </a:r>
            <a:r>
              <a:rPr lang="ko-KR" altLang="en-US" sz="1400" dirty="0" smtClean="0"/>
              <a:t>이상 할인 </a:t>
            </a:r>
            <a:r>
              <a:rPr lang="ko-KR" altLang="en-US" sz="1400" dirty="0" err="1" smtClean="0"/>
              <a:t>선분양</a:t>
            </a:r>
            <a:endParaRPr lang="en-US" altLang="ko-KR" sz="1400" dirty="0" smtClean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ko-KR" altLang="en-US" sz="1400" dirty="0" err="1" smtClean="0"/>
              <a:t>건축기간동안</a:t>
            </a:r>
            <a:r>
              <a:rPr lang="ko-KR" altLang="en-US" sz="1400" dirty="0" smtClean="0"/>
              <a:t> 상업활동 영위를 위한 대체 임시상가 건축</a:t>
            </a:r>
            <a:endParaRPr lang="en-US" altLang="ko-KR" sz="1400" dirty="0" smtClean="0"/>
          </a:p>
        </p:txBody>
      </p:sp>
      <p:sp>
        <p:nvSpPr>
          <p:cNvPr id="6" name="모서리가 둥근 직사각형 5"/>
          <p:cNvSpPr/>
          <p:nvPr/>
        </p:nvSpPr>
        <p:spPr>
          <a:xfrm>
            <a:off x="2195735" y="3926544"/>
            <a:ext cx="6194223" cy="38384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err="1" smtClean="0"/>
              <a:t>토지등</a:t>
            </a:r>
            <a:r>
              <a:rPr lang="ko-KR" altLang="en-US" sz="1400" b="1" dirty="0" smtClean="0"/>
              <a:t> 소유자 현 자산가치 증대와 이익을 최대로 </a:t>
            </a:r>
            <a:r>
              <a:rPr lang="ko-KR" altLang="en-US" sz="1400" b="1" dirty="0" smtClean="0"/>
              <a:t>극대화</a:t>
            </a:r>
            <a:r>
              <a:rPr lang="en-US" altLang="ko-KR" sz="1400" b="1" dirty="0" smtClean="0"/>
              <a:t>, </a:t>
            </a:r>
            <a:r>
              <a:rPr lang="ko-KR" altLang="en-US" sz="1400" b="1" dirty="0" smtClean="0"/>
              <a:t>세금최소화</a:t>
            </a:r>
            <a:endParaRPr lang="ko-KR" altLang="en-US" sz="1400" b="1" dirty="0"/>
          </a:p>
        </p:txBody>
      </p:sp>
      <p:sp>
        <p:nvSpPr>
          <p:cNvPr id="7" name="모서리가 둥근 직사각형 6"/>
          <p:cNvSpPr/>
          <p:nvPr/>
        </p:nvSpPr>
        <p:spPr>
          <a:xfrm>
            <a:off x="2195734" y="4382650"/>
            <a:ext cx="1440000" cy="47214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smtClean="0"/>
              <a:t>영업보상 </a:t>
            </a:r>
            <a:r>
              <a:rPr lang="ko-KR" altLang="en-US" sz="1200" b="1" dirty="0" err="1" smtClean="0"/>
              <a:t>이주비</a:t>
            </a:r>
            <a:r>
              <a:rPr lang="ko-KR" altLang="en-US" sz="1200" b="1" dirty="0" smtClean="0"/>
              <a:t> </a:t>
            </a:r>
            <a:endParaRPr lang="en-US" altLang="ko-KR" sz="1200" b="1" dirty="0" smtClean="0"/>
          </a:p>
          <a:p>
            <a:pPr algn="ctr"/>
            <a:r>
              <a:rPr lang="en-US" altLang="ko-KR" sz="1200" b="1" dirty="0" smtClean="0"/>
              <a:t>100% </a:t>
            </a:r>
            <a:r>
              <a:rPr lang="ko-KR" altLang="en-US" sz="1200" b="1" dirty="0" smtClean="0"/>
              <a:t>지급</a:t>
            </a:r>
            <a:endParaRPr lang="ko-KR" altLang="en-US" sz="1200" b="1" dirty="0"/>
          </a:p>
        </p:txBody>
      </p:sp>
      <p:sp>
        <p:nvSpPr>
          <p:cNvPr id="31" name="모서리가 둥근 직사각형 30"/>
          <p:cNvSpPr/>
          <p:nvPr/>
        </p:nvSpPr>
        <p:spPr>
          <a:xfrm>
            <a:off x="5364088" y="4394775"/>
            <a:ext cx="1440000" cy="47214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smtClean="0"/>
              <a:t>아파트 </a:t>
            </a:r>
            <a:r>
              <a:rPr lang="en-US" altLang="ko-KR" sz="1200" b="1" dirty="0" smtClean="0"/>
              <a:t>34</a:t>
            </a:r>
            <a:r>
              <a:rPr lang="ko-KR" altLang="en-US" sz="1200" b="1" dirty="0" smtClean="0"/>
              <a:t>평</a:t>
            </a:r>
            <a:endParaRPr lang="en-US" altLang="ko-KR" sz="1200" b="1" dirty="0" smtClean="0"/>
          </a:p>
          <a:p>
            <a:pPr algn="ctr"/>
            <a:r>
              <a:rPr lang="ko-KR" altLang="en-US" sz="1200" b="1" dirty="0" smtClean="0"/>
              <a:t>취득세 </a:t>
            </a:r>
            <a:r>
              <a:rPr lang="ko-KR" altLang="en-US" sz="1200" b="1" dirty="0" smtClean="0"/>
              <a:t>면제</a:t>
            </a:r>
            <a:endParaRPr lang="ko-KR" altLang="en-US" sz="1200" b="1" dirty="0"/>
          </a:p>
        </p:txBody>
      </p:sp>
      <p:sp>
        <p:nvSpPr>
          <p:cNvPr id="32" name="모서리가 둥근 직사각형 31"/>
          <p:cNvSpPr/>
          <p:nvPr/>
        </p:nvSpPr>
        <p:spPr>
          <a:xfrm>
            <a:off x="6948264" y="4398273"/>
            <a:ext cx="1440000" cy="47214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smtClean="0"/>
              <a:t>초과 </a:t>
            </a:r>
            <a:r>
              <a:rPr lang="ko-KR" altLang="en-US" sz="1200" b="1" dirty="0" err="1" smtClean="0"/>
              <a:t>이익환수제</a:t>
            </a:r>
            <a:endParaRPr lang="en-US" altLang="ko-KR" sz="1200" b="1" dirty="0" smtClean="0"/>
          </a:p>
          <a:p>
            <a:pPr algn="ctr"/>
            <a:r>
              <a:rPr lang="ko-KR" altLang="en-US" sz="1200" b="1" dirty="0" err="1" smtClean="0"/>
              <a:t>해당안됨</a:t>
            </a:r>
            <a:endParaRPr lang="ko-KR" altLang="en-US" sz="1200" b="1" dirty="0"/>
          </a:p>
        </p:txBody>
      </p:sp>
      <p:sp>
        <p:nvSpPr>
          <p:cNvPr id="34" name="왼쪽 중괄호 33"/>
          <p:cNvSpPr/>
          <p:nvPr/>
        </p:nvSpPr>
        <p:spPr>
          <a:xfrm>
            <a:off x="1763688" y="5335309"/>
            <a:ext cx="144016" cy="79589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TextBox 49"/>
          <p:cNvSpPr txBox="1"/>
          <p:nvPr/>
        </p:nvSpPr>
        <p:spPr>
          <a:xfrm>
            <a:off x="2051720" y="5363924"/>
            <a:ext cx="66247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ko-KR" altLang="en-US" sz="1400" dirty="0" err="1" smtClean="0"/>
              <a:t>난개발</a:t>
            </a:r>
            <a:r>
              <a:rPr lang="ko-KR" altLang="en-US" sz="1400" dirty="0" smtClean="0"/>
              <a:t> 방지 계획적 개발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부도심 </a:t>
            </a:r>
            <a:r>
              <a:rPr lang="ko-KR" altLang="en-US" sz="1400" dirty="0" smtClean="0"/>
              <a:t>계획도시 활성화 </a:t>
            </a:r>
            <a:r>
              <a:rPr lang="en-US" altLang="ko-KR" sz="1400" dirty="0" smtClean="0"/>
              <a:t>/ </a:t>
            </a:r>
            <a:r>
              <a:rPr lang="ko-KR" altLang="en-US" sz="1400" dirty="0" smtClean="0"/>
              <a:t>세금수익증대</a:t>
            </a:r>
            <a:endParaRPr lang="en-US" altLang="ko-KR" sz="1400" dirty="0" smtClean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ko-KR" sz="1400" dirty="0" smtClean="0"/>
              <a:t>1</a:t>
            </a:r>
            <a:r>
              <a:rPr lang="ko-KR" altLang="en-US" sz="1400" dirty="0" err="1" smtClean="0"/>
              <a:t>조이상</a:t>
            </a:r>
            <a:r>
              <a:rPr lang="ko-KR" altLang="en-US" sz="1400" dirty="0" smtClean="0"/>
              <a:t> </a:t>
            </a:r>
            <a:r>
              <a:rPr lang="ko-KR" altLang="en-US" sz="1400" dirty="0" smtClean="0"/>
              <a:t>자금투여 생산유발효과와 </a:t>
            </a:r>
            <a:r>
              <a:rPr lang="ko-KR" altLang="en-US" sz="1400" dirty="0" smtClean="0"/>
              <a:t>고용증대로 지역 경제 활성화 지대한 </a:t>
            </a:r>
            <a:r>
              <a:rPr lang="ko-KR" altLang="en-US" sz="1400" dirty="0" smtClean="0"/>
              <a:t>기여</a:t>
            </a:r>
            <a:endParaRPr lang="en-US" altLang="ko-KR" sz="1400" dirty="0" smtClean="0"/>
          </a:p>
        </p:txBody>
      </p:sp>
      <p:sp>
        <p:nvSpPr>
          <p:cNvPr id="17" name="모서리가 둥근 직사각형 16"/>
          <p:cNvSpPr/>
          <p:nvPr/>
        </p:nvSpPr>
        <p:spPr>
          <a:xfrm>
            <a:off x="3779911" y="4394775"/>
            <a:ext cx="1440000" cy="47214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spc="-150" dirty="0" smtClean="0"/>
              <a:t>토지건물평가 가치</a:t>
            </a:r>
            <a:endParaRPr lang="en-US" altLang="ko-KR" sz="1200" b="1" spc="-150" dirty="0" smtClean="0"/>
          </a:p>
          <a:p>
            <a:pPr algn="ctr"/>
            <a:r>
              <a:rPr lang="en-US" altLang="ko-KR" sz="1200" b="1" dirty="0" smtClean="0"/>
              <a:t>70%</a:t>
            </a:r>
            <a:r>
              <a:rPr lang="ko-KR" altLang="en-US" sz="1200" b="1" dirty="0" smtClean="0"/>
              <a:t>정도</a:t>
            </a:r>
            <a:r>
              <a:rPr lang="en-US" altLang="ko-KR" sz="1200" b="1" dirty="0" smtClean="0"/>
              <a:t> </a:t>
            </a:r>
            <a:r>
              <a:rPr lang="ko-KR" altLang="en-US" sz="1200" b="1" dirty="0" err="1" smtClean="0"/>
              <a:t>선지급</a:t>
            </a:r>
            <a:endParaRPr lang="ko-KR" altLang="en-US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051720" y="4854796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 smtClean="0"/>
              <a:t>※ </a:t>
            </a:r>
            <a:r>
              <a:rPr lang="ko-KR" altLang="en-US" sz="1200" dirty="0" smtClean="0"/>
              <a:t>관리처분 인가시점</a:t>
            </a:r>
            <a:r>
              <a:rPr lang="en-US" altLang="ko-KR" sz="1200" dirty="0" smtClean="0"/>
              <a:t>(</a:t>
            </a:r>
            <a:r>
              <a:rPr lang="ko-KR" altLang="en-US" sz="1200" dirty="0" smtClean="0"/>
              <a:t>이주시점</a:t>
            </a:r>
            <a:r>
              <a:rPr lang="en-US" altLang="ko-KR" sz="1200" dirty="0" smtClean="0"/>
              <a:t>) </a:t>
            </a:r>
            <a:r>
              <a:rPr lang="ko-KR" altLang="en-US" sz="1200" dirty="0" smtClean="0"/>
              <a:t>유성구청선정 </a:t>
            </a:r>
            <a:r>
              <a:rPr lang="en-US" altLang="ko-KR" sz="1200" dirty="0" smtClean="0"/>
              <a:t>2</a:t>
            </a:r>
            <a:r>
              <a:rPr lang="ko-KR" altLang="en-US" sz="1200" dirty="0" smtClean="0"/>
              <a:t>개 감정평가업자 종전자산가치 평가</a:t>
            </a:r>
            <a:endParaRPr lang="en-US" altLang="ko-KR" sz="1200" dirty="0" smtClean="0"/>
          </a:p>
        </p:txBody>
      </p:sp>
    </p:spTree>
    <p:extLst>
      <p:ext uri="{BB962C8B-B14F-4D97-AF65-F5344CB8AC3E}">
        <p14:creationId xmlns:p14="http://schemas.microsoft.com/office/powerpoint/2010/main" val="71723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법 률 정 비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899592" y="1340688"/>
            <a:ext cx="7344816" cy="2099331"/>
            <a:chOff x="899592" y="1184876"/>
            <a:chExt cx="7344816" cy="2099331"/>
          </a:xfrm>
        </p:grpSpPr>
        <p:sp>
          <p:nvSpPr>
            <p:cNvPr id="11" name="직사각형 10"/>
            <p:cNvSpPr/>
            <p:nvPr/>
          </p:nvSpPr>
          <p:spPr>
            <a:xfrm>
              <a:off x="1007604" y="1772684"/>
              <a:ext cx="7128792" cy="151152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altLang="ko-KR" dirty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pic>
          <p:nvPicPr>
            <p:cNvPr id="5122" name="Picture 2" descr="유성구청 로고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653" y="2361862"/>
              <a:ext cx="1704975" cy="571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LH한국토지주택공사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3728" y="2352337"/>
              <a:ext cx="1552575" cy="590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3548" y="2338050"/>
              <a:ext cx="2609850" cy="619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원형 4"/>
            <p:cNvSpPr/>
            <p:nvPr/>
          </p:nvSpPr>
          <p:spPr>
            <a:xfrm rot="5400000">
              <a:off x="4037728" y="127450"/>
              <a:ext cx="1068545" cy="3183398"/>
            </a:xfrm>
            <a:prstGeom prst="pie">
              <a:avLst>
                <a:gd name="adj1" fmla="val 5420922"/>
                <a:gd name="adj2" fmla="val 162000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9" name="그룹 8"/>
            <p:cNvGrpSpPr/>
            <p:nvPr/>
          </p:nvGrpSpPr>
          <p:grpSpPr>
            <a:xfrm>
              <a:off x="3408209" y="1325892"/>
              <a:ext cx="2327583" cy="369332"/>
              <a:chOff x="3756585" y="1412776"/>
              <a:chExt cx="2327583" cy="369332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3828593" y="1412776"/>
                <a:ext cx="21835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dirty="0" smtClean="0">
                    <a:solidFill>
                      <a:schemeClr val="bg1"/>
                    </a:solidFill>
                    <a:latin typeface="HY견고딕" pitchFamily="18" charset="-127"/>
                    <a:ea typeface="HY견고딕" pitchFamily="18" charset="-127"/>
                  </a:rPr>
                  <a:t>2016</a:t>
                </a:r>
                <a:r>
                  <a:rPr lang="ko-KR" altLang="en-US" dirty="0" smtClean="0">
                    <a:solidFill>
                      <a:schemeClr val="bg1"/>
                    </a:solidFill>
                    <a:latin typeface="HY견고딕" pitchFamily="18" charset="-127"/>
                    <a:ea typeface="HY견고딕" pitchFamily="18" charset="-127"/>
                  </a:rPr>
                  <a:t>년 법 개정</a:t>
                </a:r>
                <a:endParaRPr lang="ko-KR" altLang="en-US" dirty="0">
                  <a:solidFill>
                    <a:schemeClr val="bg1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8" name="1/2 액자 7"/>
              <p:cNvSpPr/>
              <p:nvPr/>
            </p:nvSpPr>
            <p:spPr>
              <a:xfrm rot="18900000">
                <a:off x="3756585" y="1489430"/>
                <a:ext cx="216024" cy="216024"/>
              </a:xfrm>
              <a:prstGeom prst="halfFram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1/2 액자 18"/>
              <p:cNvSpPr/>
              <p:nvPr/>
            </p:nvSpPr>
            <p:spPr>
              <a:xfrm rot="8100000">
                <a:off x="5868144" y="1489430"/>
                <a:ext cx="216024" cy="216024"/>
              </a:xfrm>
              <a:prstGeom prst="halfFram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3" name="직선 연결선 12"/>
            <p:cNvCxnSpPr/>
            <p:nvPr/>
          </p:nvCxnSpPr>
          <p:spPr>
            <a:xfrm>
              <a:off x="899592" y="1735633"/>
              <a:ext cx="7344816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147661" y="1870452"/>
              <a:ext cx="68486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>
                  <a:latin typeface="HY견고딕" pitchFamily="18" charset="-127"/>
                  <a:ea typeface="HY견고딕" pitchFamily="18" charset="-127"/>
                </a:rPr>
                <a:t>구청</a:t>
              </a:r>
              <a:r>
                <a:rPr lang="en-US" altLang="ko-KR" dirty="0">
                  <a:latin typeface="HY견고딕" pitchFamily="18" charset="-127"/>
                  <a:ea typeface="HY견고딕" pitchFamily="18" charset="-127"/>
                </a:rPr>
                <a:t>·LH </a:t>
              </a:r>
              <a:r>
                <a:rPr lang="ko-KR" altLang="en-US" dirty="0">
                  <a:latin typeface="HY견고딕" pitchFamily="18" charset="-127"/>
                  <a:ea typeface="HY견고딕" pitchFamily="18" charset="-127"/>
                </a:rPr>
                <a:t>시행 대행에 신탁회사 </a:t>
              </a:r>
              <a:r>
                <a:rPr lang="ko-KR" altLang="en-US" dirty="0" smtClean="0">
                  <a:latin typeface="HY견고딕" pitchFamily="18" charset="-127"/>
                  <a:ea typeface="HY견고딕" pitchFamily="18" charset="-127"/>
                </a:rPr>
                <a:t>추가</a:t>
              </a:r>
              <a:endParaRPr lang="en-US" altLang="ko-KR" dirty="0">
                <a:latin typeface="HY견고딕" pitchFamily="18" charset="-127"/>
                <a:ea typeface="HY견고딕" pitchFamily="18" charset="-127"/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899592" y="3771827"/>
            <a:ext cx="7344816" cy="2099331"/>
            <a:chOff x="899592" y="2842159"/>
            <a:chExt cx="7344816" cy="2099331"/>
          </a:xfrm>
        </p:grpSpPr>
        <p:grpSp>
          <p:nvGrpSpPr>
            <p:cNvPr id="31" name="그룹 30"/>
            <p:cNvGrpSpPr/>
            <p:nvPr/>
          </p:nvGrpSpPr>
          <p:grpSpPr>
            <a:xfrm>
              <a:off x="899592" y="2842159"/>
              <a:ext cx="7344816" cy="2099331"/>
              <a:chOff x="899592" y="1184876"/>
              <a:chExt cx="7344816" cy="2099331"/>
            </a:xfrm>
          </p:grpSpPr>
          <p:sp>
            <p:nvSpPr>
              <p:cNvPr id="32" name="직사각형 31"/>
              <p:cNvSpPr/>
              <p:nvPr/>
            </p:nvSpPr>
            <p:spPr>
              <a:xfrm>
                <a:off x="1007604" y="1772684"/>
                <a:ext cx="7128792" cy="151152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altLang="ko-KR" dirty="0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36" name="원형 35"/>
              <p:cNvSpPr/>
              <p:nvPr/>
            </p:nvSpPr>
            <p:spPr>
              <a:xfrm rot="5400000">
                <a:off x="4037728" y="127450"/>
                <a:ext cx="1068545" cy="3183398"/>
              </a:xfrm>
              <a:prstGeom prst="pie">
                <a:avLst>
                  <a:gd name="adj1" fmla="val 5420922"/>
                  <a:gd name="adj2" fmla="val 16200000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7" name="그룹 36"/>
              <p:cNvGrpSpPr/>
              <p:nvPr/>
            </p:nvGrpSpPr>
            <p:grpSpPr>
              <a:xfrm>
                <a:off x="3408209" y="1325892"/>
                <a:ext cx="2327583" cy="369332"/>
                <a:chOff x="3756585" y="1412776"/>
                <a:chExt cx="2327583" cy="369332"/>
              </a:xfrm>
            </p:grpSpPr>
            <p:sp>
              <p:nvSpPr>
                <p:cNvPr id="40" name="TextBox 39"/>
                <p:cNvSpPr txBox="1"/>
                <p:nvPr/>
              </p:nvSpPr>
              <p:spPr>
                <a:xfrm>
                  <a:off x="3828593" y="1412776"/>
                  <a:ext cx="218356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dirty="0" smtClean="0">
                      <a:solidFill>
                        <a:schemeClr val="bg1"/>
                      </a:solidFill>
                      <a:latin typeface="HY견고딕" pitchFamily="18" charset="-127"/>
                      <a:ea typeface="HY견고딕" pitchFamily="18" charset="-127"/>
                    </a:rPr>
                    <a:t>2018</a:t>
                  </a:r>
                  <a:r>
                    <a:rPr lang="ko-KR" altLang="en-US" dirty="0" smtClean="0">
                      <a:solidFill>
                        <a:schemeClr val="bg1"/>
                      </a:solidFill>
                      <a:latin typeface="HY견고딕" pitchFamily="18" charset="-127"/>
                      <a:ea typeface="HY견고딕" pitchFamily="18" charset="-127"/>
                    </a:rPr>
                    <a:t>년 법 개정</a:t>
                  </a:r>
                  <a:endParaRPr lang="ko-KR" altLang="en-US" dirty="0">
                    <a:solidFill>
                      <a:schemeClr val="bg1"/>
                    </a:solidFill>
                    <a:latin typeface="HY견고딕" pitchFamily="18" charset="-127"/>
                    <a:ea typeface="HY견고딕" pitchFamily="18" charset="-127"/>
                  </a:endParaRPr>
                </a:p>
              </p:txBody>
            </p:sp>
            <p:sp>
              <p:nvSpPr>
                <p:cNvPr id="41" name="1/2 액자 40"/>
                <p:cNvSpPr/>
                <p:nvPr/>
              </p:nvSpPr>
              <p:spPr>
                <a:xfrm rot="18900000">
                  <a:off x="3756585" y="1489430"/>
                  <a:ext cx="216024" cy="216024"/>
                </a:xfrm>
                <a:prstGeom prst="halfFram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" name="1/2 액자 41"/>
                <p:cNvSpPr/>
                <p:nvPr/>
              </p:nvSpPr>
              <p:spPr>
                <a:xfrm rot="8100000">
                  <a:off x="5868144" y="1489430"/>
                  <a:ext cx="216024" cy="216024"/>
                </a:xfrm>
                <a:prstGeom prst="halfFram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38" name="직선 연결선 37"/>
              <p:cNvCxnSpPr/>
              <p:nvPr/>
            </p:nvCxnSpPr>
            <p:spPr>
              <a:xfrm>
                <a:off x="899592" y="1735633"/>
                <a:ext cx="7344816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TextBox 27"/>
            <p:cNvSpPr txBox="1"/>
            <p:nvPr/>
          </p:nvSpPr>
          <p:spPr>
            <a:xfrm>
              <a:off x="5475027" y="3934797"/>
              <a:ext cx="24016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180000">
                <a:buFont typeface="Arial" pitchFamily="34" charset="0"/>
                <a:buChar char="•"/>
              </a:pPr>
              <a:r>
                <a:rPr lang="ko-KR" altLang="en-US" dirty="0" smtClean="0"/>
                <a:t>개발기간 단축</a:t>
              </a:r>
              <a:endParaRPr lang="en-US" altLang="ko-KR" dirty="0" smtClean="0"/>
            </a:p>
            <a:p>
              <a:pPr marL="285750" indent="-180000">
                <a:buFont typeface="Arial" pitchFamily="34" charset="0"/>
                <a:buChar char="•"/>
              </a:pPr>
              <a:r>
                <a:rPr lang="ko-KR" altLang="en-US" dirty="0" err="1" smtClean="0"/>
                <a:t>법적지원</a:t>
              </a:r>
              <a:r>
                <a:rPr lang="ko-KR" altLang="en-US" dirty="0" smtClean="0"/>
                <a:t> 토대마련</a:t>
              </a:r>
              <a:endParaRPr lang="ko-KR" altLang="en-US" dirty="0"/>
            </a:p>
          </p:txBody>
        </p:sp>
        <p:grpSp>
          <p:nvGrpSpPr>
            <p:cNvPr id="17" name="그룹 16"/>
            <p:cNvGrpSpPr/>
            <p:nvPr/>
          </p:nvGrpSpPr>
          <p:grpSpPr>
            <a:xfrm>
              <a:off x="1499996" y="3573016"/>
              <a:ext cx="3492895" cy="1248477"/>
              <a:chOff x="1499996" y="3573016"/>
              <a:chExt cx="3492895" cy="1248477"/>
            </a:xfrm>
          </p:grpSpPr>
          <p:sp>
            <p:nvSpPr>
              <p:cNvPr id="27" name="오른쪽 화살표 26"/>
              <p:cNvSpPr/>
              <p:nvPr/>
            </p:nvSpPr>
            <p:spPr>
              <a:xfrm>
                <a:off x="2976161" y="4005708"/>
                <a:ext cx="504056" cy="360040"/>
              </a:xfrm>
              <a:prstGeom prst="rightArrow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" name="타원 15"/>
              <p:cNvSpPr/>
              <p:nvPr/>
            </p:nvSpPr>
            <p:spPr>
              <a:xfrm>
                <a:off x="1499996" y="3573016"/>
                <a:ext cx="1248477" cy="1248477"/>
              </a:xfrm>
              <a:prstGeom prst="ellipse">
                <a:avLst/>
              </a:prstGeom>
              <a:ln w="762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ko-KR" altLang="en-US" sz="1600" dirty="0" smtClean="0"/>
                  <a:t>도시환경</a:t>
                </a:r>
                <a:endParaRPr lang="en-US" altLang="ko-KR" sz="1600" dirty="0" smtClean="0"/>
              </a:p>
              <a:p>
                <a:pPr algn="ctr"/>
                <a:r>
                  <a:rPr lang="ko-KR" altLang="en-US" sz="1600" dirty="0" smtClean="0"/>
                  <a:t>정비사</a:t>
                </a:r>
                <a:r>
                  <a:rPr lang="ko-KR" altLang="en-US" sz="1600" dirty="0"/>
                  <a:t>업</a:t>
                </a:r>
              </a:p>
            </p:txBody>
          </p:sp>
          <p:sp>
            <p:nvSpPr>
              <p:cNvPr id="43" name="타원 42"/>
              <p:cNvSpPr/>
              <p:nvPr/>
            </p:nvSpPr>
            <p:spPr>
              <a:xfrm>
                <a:off x="3744414" y="3573016"/>
                <a:ext cx="1248477" cy="1248477"/>
              </a:xfrm>
              <a:prstGeom prst="ellipse">
                <a:avLst/>
              </a:prstGeom>
              <a:ln w="762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 smtClean="0"/>
                  <a:t>재개발</a:t>
                </a:r>
                <a:endParaRPr lang="ko-KR" alt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443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타원 3"/>
          <p:cNvSpPr/>
          <p:nvPr/>
        </p:nvSpPr>
        <p:spPr>
          <a:xfrm>
            <a:off x="2514413" y="1736812"/>
            <a:ext cx="3816424" cy="3816424"/>
          </a:xfrm>
          <a:prstGeom prst="ellipse">
            <a:avLst/>
          </a:prstGeom>
          <a:solidFill>
            <a:schemeClr val="bg1"/>
          </a:solidFill>
          <a:ln w="3810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텍스트 개체 틀 1"/>
          <p:cNvSpPr>
            <a:spLocks noGrp="1"/>
          </p:cNvSpPr>
          <p:nvPr>
            <p:ph type="body" sz="quarter" idx="4294967295"/>
          </p:nvPr>
        </p:nvSpPr>
        <p:spPr>
          <a:xfrm>
            <a:off x="468313" y="405095"/>
            <a:ext cx="8207375" cy="575633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정비업체 철수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050" name="Picture 2" descr="F:\사장님\장대B구역\201802\자료\알바트로스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628" y="3232274"/>
            <a:ext cx="2603500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1691680" y="5013176"/>
            <a:ext cx="5328592" cy="7200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계약되었던 정비업체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알바트로스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플러스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)</a:t>
            </a:r>
            <a:endParaRPr lang="en-US" altLang="ko-KR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대각선 방향의 모서리가 잘린 사각형 5"/>
          <p:cNvSpPr/>
          <p:nvPr/>
        </p:nvSpPr>
        <p:spPr>
          <a:xfrm>
            <a:off x="5076056" y="1700808"/>
            <a:ext cx="2808312" cy="720080"/>
          </a:xfrm>
          <a:prstGeom prst="snip2DiagRect">
            <a:avLst/>
          </a:prstGeom>
          <a:solidFill>
            <a:srgbClr val="00A4DE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철수 및 법인자체 소멸</a:t>
            </a:r>
          </a:p>
        </p:txBody>
      </p:sp>
    </p:spTree>
    <p:extLst>
      <p:ext uri="{BB962C8B-B14F-4D97-AF65-F5344CB8AC3E}">
        <p14:creationId xmlns:p14="http://schemas.microsoft.com/office/powerpoint/2010/main" val="104523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4294967295"/>
          </p:nvPr>
        </p:nvSpPr>
        <p:spPr>
          <a:xfrm>
            <a:off x="468313" y="405095"/>
            <a:ext cx="8207375" cy="575633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추진위원장 사과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4776" y="3789040"/>
            <a:ext cx="716574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dirty="0" smtClean="0">
                <a:latin typeface="HY중고딕" pitchFamily="18" charset="-127"/>
                <a:ea typeface="HY중고딕" pitchFamily="18" charset="-127"/>
              </a:rPr>
              <a:t>정보공개 불투명성과 미진한 추진으로 </a:t>
            </a:r>
            <a:r>
              <a:rPr lang="ko-KR" altLang="en-US" dirty="0" err="1" smtClean="0">
                <a:latin typeface="HY중고딕" pitchFamily="18" charset="-127"/>
                <a:ea typeface="HY중고딕" pitchFamily="18" charset="-127"/>
              </a:rPr>
              <a:t>토지등</a:t>
            </a:r>
            <a:r>
              <a:rPr lang="ko-KR" altLang="en-US" dirty="0" smtClean="0">
                <a:latin typeface="HY중고딕" pitchFamily="18" charset="-127"/>
                <a:ea typeface="HY중고딕" pitchFamily="18" charset="-127"/>
              </a:rPr>
              <a:t> 소유자의</a:t>
            </a:r>
            <a:endParaRPr lang="en-US" altLang="ko-KR" dirty="0" smtClean="0">
              <a:latin typeface="HY중고딕" pitchFamily="18" charset="-127"/>
              <a:ea typeface="HY중고딕" pitchFamily="18" charset="-127"/>
            </a:endParaRPr>
          </a:p>
          <a:p>
            <a:pPr marL="288000">
              <a:lnSpc>
                <a:spcPct val="150000"/>
              </a:lnSpc>
            </a:pPr>
            <a:r>
              <a:rPr lang="ko-KR" altLang="en-US" dirty="0" smtClean="0">
                <a:latin typeface="HY중고딕" pitchFamily="18" charset="-127"/>
                <a:ea typeface="HY중고딕" pitchFamily="18" charset="-127"/>
              </a:rPr>
              <a:t>재산가치를 상승 시키지 </a:t>
            </a:r>
            <a:r>
              <a:rPr lang="ko-KR" altLang="en-US" dirty="0" err="1" smtClean="0">
                <a:latin typeface="HY중고딕" pitchFamily="18" charset="-127"/>
                <a:ea typeface="HY중고딕" pitchFamily="18" charset="-127"/>
              </a:rPr>
              <a:t>못한것에</a:t>
            </a:r>
            <a:r>
              <a:rPr lang="ko-KR" altLang="en-US" dirty="0" smtClean="0">
                <a:latin typeface="HY중고딕" pitchFamily="18" charset="-127"/>
                <a:ea typeface="HY중고딕" pitchFamily="18" charset="-127"/>
              </a:rPr>
              <a:t> 대한 사과</a:t>
            </a:r>
            <a:endParaRPr lang="en-US" altLang="ko-KR" dirty="0" smtClean="0">
              <a:latin typeface="HY중고딕" pitchFamily="18" charset="-127"/>
              <a:ea typeface="HY중고딕" pitchFamily="18" charset="-127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dirty="0" smtClean="0">
                <a:latin typeface="HY중고딕" pitchFamily="18" charset="-127"/>
                <a:ea typeface="HY중고딕" pitchFamily="18" charset="-127"/>
              </a:rPr>
              <a:t>투명하게 모든 정보를 </a:t>
            </a:r>
            <a:r>
              <a:rPr lang="ko-KR" altLang="en-US" dirty="0" err="1" smtClean="0">
                <a:latin typeface="HY중고딕" pitchFamily="18" charset="-127"/>
                <a:ea typeface="HY중고딕" pitchFamily="18" charset="-127"/>
              </a:rPr>
              <a:t>공개할것을</a:t>
            </a:r>
            <a:r>
              <a:rPr lang="ko-KR" altLang="en-US" dirty="0" smtClean="0">
                <a:latin typeface="HY중고딕" pitchFamily="18" charset="-127"/>
                <a:ea typeface="HY중고딕" pitchFamily="18" charset="-127"/>
              </a:rPr>
              <a:t> 약속</a:t>
            </a:r>
            <a:endParaRPr lang="en-US" altLang="ko-KR" dirty="0" smtClean="0">
              <a:latin typeface="HY중고딕" pitchFamily="18" charset="-127"/>
              <a:ea typeface="HY중고딕" pitchFamily="18" charset="-127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dirty="0" smtClean="0">
                <a:latin typeface="HY중고딕" pitchFamily="18" charset="-127"/>
                <a:ea typeface="HY중고딕" pitchFamily="18" charset="-127"/>
              </a:rPr>
              <a:t>위원장 직위에 연연하지 않고 </a:t>
            </a:r>
            <a:r>
              <a:rPr lang="ko-KR" altLang="en-US" dirty="0" err="1" smtClean="0">
                <a:latin typeface="HY중고딕" pitchFamily="18" charset="-127"/>
                <a:ea typeface="HY중고딕" pitchFamily="18" charset="-127"/>
              </a:rPr>
              <a:t>지역발전위해</a:t>
            </a:r>
            <a:r>
              <a:rPr lang="ko-KR" altLang="en-US" dirty="0" smtClean="0">
                <a:latin typeface="HY중고딕" pitchFamily="18" charset="-127"/>
                <a:ea typeface="HY중고딕" pitchFamily="18" charset="-127"/>
              </a:rPr>
              <a:t> 백의종군하겠습니다</a:t>
            </a:r>
            <a:r>
              <a:rPr lang="en-US" altLang="ko-KR" dirty="0" smtClean="0">
                <a:latin typeface="HY중고딕" pitchFamily="18" charset="-127"/>
                <a:ea typeface="HY중고딕" pitchFamily="18" charset="-127"/>
              </a:rPr>
              <a:t>.</a:t>
            </a:r>
            <a:endParaRPr lang="ko-KR" altLang="en-US" dirty="0">
              <a:latin typeface="HY중고딕" pitchFamily="18" charset="-127"/>
              <a:ea typeface="HY중고딕" pitchFamily="18" charset="-127"/>
            </a:endParaRPr>
          </a:p>
        </p:txBody>
      </p:sp>
      <p:grpSp>
        <p:nvGrpSpPr>
          <p:cNvPr id="25" name="그룹 24"/>
          <p:cNvGrpSpPr/>
          <p:nvPr/>
        </p:nvGrpSpPr>
        <p:grpSpPr>
          <a:xfrm>
            <a:off x="1547664" y="1484784"/>
            <a:ext cx="1974827" cy="2232248"/>
            <a:chOff x="1547664" y="1927278"/>
            <a:chExt cx="1974827" cy="2232248"/>
          </a:xfrm>
        </p:grpSpPr>
        <p:grpSp>
          <p:nvGrpSpPr>
            <p:cNvPr id="13" name="Group 100"/>
            <p:cNvGrpSpPr>
              <a:grpSpLocks/>
            </p:cNvGrpSpPr>
            <p:nvPr/>
          </p:nvGrpSpPr>
          <p:grpSpPr bwMode="auto">
            <a:xfrm>
              <a:off x="1547664" y="1927278"/>
              <a:ext cx="1974827" cy="2232248"/>
              <a:chOff x="1066" y="1525"/>
              <a:chExt cx="1043" cy="1179"/>
            </a:xfrm>
          </p:grpSpPr>
          <p:pic>
            <p:nvPicPr>
              <p:cNvPr id="20" name="Picture 88" descr="1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492" t="35286" r="63397" b="37416"/>
              <a:stretch>
                <a:fillRect/>
              </a:stretch>
            </p:blipFill>
            <p:spPr bwMode="auto">
              <a:xfrm>
                <a:off x="1066" y="1525"/>
                <a:ext cx="1043" cy="11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Oval 93"/>
              <p:cNvSpPr>
                <a:spLocks noChangeArrowheads="1"/>
              </p:cNvSpPr>
              <p:nvPr/>
            </p:nvSpPr>
            <p:spPr bwMode="auto">
              <a:xfrm>
                <a:off x="1230" y="1786"/>
                <a:ext cx="721" cy="72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dist="28398" dir="3806097" algn="ctr" rotWithShape="0">
                  <a:schemeClr val="tx1"/>
                </a:outerShdw>
              </a:effectLst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defPPr>
                  <a:defRPr lang="ko-KR"/>
                </a:defPPr>
                <a:lvl1pPr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1pPr>
                <a:lvl2pPr marL="4572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2pPr>
                <a:lvl3pPr marL="9144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3pPr>
                <a:lvl4pPr marL="13716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4pPr>
                <a:lvl5pPr marL="18288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2134968" y="2812570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400" dirty="0" smtClean="0">
                  <a:latin typeface="HY견고딕" pitchFamily="18" charset="-127"/>
                  <a:ea typeface="HY견고딕" pitchFamily="18" charset="-127"/>
                </a:rPr>
                <a:t>사과</a:t>
              </a:r>
              <a:endParaRPr lang="ko-KR" altLang="en-US" sz="2400" dirty="0">
                <a:latin typeface="HY견고딕" pitchFamily="18" charset="-127"/>
                <a:ea typeface="HY견고딕" pitchFamily="18" charset="-127"/>
              </a:endParaRPr>
            </a:p>
          </p:txBody>
        </p:sp>
      </p:grpSp>
      <p:grpSp>
        <p:nvGrpSpPr>
          <p:cNvPr id="26" name="그룹 25"/>
          <p:cNvGrpSpPr/>
          <p:nvPr/>
        </p:nvGrpSpPr>
        <p:grpSpPr>
          <a:xfrm>
            <a:off x="3747267" y="1580850"/>
            <a:ext cx="2040116" cy="2040116"/>
            <a:chOff x="3747267" y="2023344"/>
            <a:chExt cx="2040116" cy="2040116"/>
          </a:xfrm>
        </p:grpSpPr>
        <p:grpSp>
          <p:nvGrpSpPr>
            <p:cNvPr id="14" name="Group 99"/>
            <p:cNvGrpSpPr>
              <a:grpSpLocks/>
            </p:cNvGrpSpPr>
            <p:nvPr/>
          </p:nvGrpSpPr>
          <p:grpSpPr bwMode="auto">
            <a:xfrm>
              <a:off x="3747267" y="2023344"/>
              <a:ext cx="2040116" cy="2040116"/>
              <a:chOff x="2109" y="1525"/>
              <a:chExt cx="1179" cy="1179"/>
            </a:xfrm>
          </p:grpSpPr>
          <p:pic>
            <p:nvPicPr>
              <p:cNvPr id="18" name="Picture 89" descr="1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604" t="35286" r="42923" b="37416"/>
              <a:stretch>
                <a:fillRect/>
              </a:stretch>
            </p:blipFill>
            <p:spPr bwMode="auto">
              <a:xfrm>
                <a:off x="2109" y="1525"/>
                <a:ext cx="1179" cy="11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Oval 94"/>
              <p:cNvSpPr>
                <a:spLocks noChangeArrowheads="1"/>
              </p:cNvSpPr>
              <p:nvPr/>
            </p:nvSpPr>
            <p:spPr bwMode="auto">
              <a:xfrm>
                <a:off x="2310" y="1733"/>
                <a:ext cx="774" cy="7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dist="28398" dir="3806097" algn="ctr" rotWithShape="0">
                  <a:schemeClr val="tx1"/>
                </a:outerShdw>
              </a:effectLst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defPPr>
                  <a:defRPr lang="ko-KR"/>
                </a:defPPr>
                <a:lvl1pPr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1pPr>
                <a:lvl2pPr marL="4572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2pPr>
                <a:lvl3pPr marL="9144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3pPr>
                <a:lvl4pPr marL="13716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4pPr>
                <a:lvl5pPr marL="18288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4367216" y="2812570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400" dirty="0" smtClean="0">
                  <a:latin typeface="HY견고딕" pitchFamily="18" charset="-127"/>
                  <a:ea typeface="HY견고딕" pitchFamily="18" charset="-127"/>
                </a:rPr>
                <a:t>약속</a:t>
              </a:r>
              <a:endParaRPr lang="ko-KR" altLang="en-US" sz="2400" dirty="0">
                <a:latin typeface="HY견고딕" pitchFamily="18" charset="-127"/>
                <a:ea typeface="HY견고딕" pitchFamily="18" charset="-127"/>
              </a:endParaRPr>
            </a:p>
          </p:txBody>
        </p:sp>
      </p:grpSp>
      <p:grpSp>
        <p:nvGrpSpPr>
          <p:cNvPr id="27" name="그룹 26"/>
          <p:cNvGrpSpPr/>
          <p:nvPr/>
        </p:nvGrpSpPr>
        <p:grpSpPr>
          <a:xfrm>
            <a:off x="6012160" y="1590906"/>
            <a:ext cx="1950349" cy="2020004"/>
            <a:chOff x="6012160" y="2033400"/>
            <a:chExt cx="1950349" cy="2020004"/>
          </a:xfrm>
        </p:grpSpPr>
        <p:grpSp>
          <p:nvGrpSpPr>
            <p:cNvPr id="15" name="Group 98"/>
            <p:cNvGrpSpPr>
              <a:grpSpLocks/>
            </p:cNvGrpSpPr>
            <p:nvPr/>
          </p:nvGrpSpPr>
          <p:grpSpPr bwMode="auto">
            <a:xfrm>
              <a:off x="6012160" y="2033400"/>
              <a:ext cx="1950349" cy="2020004"/>
              <a:chOff x="3288" y="1525"/>
              <a:chExt cx="1270" cy="1315"/>
            </a:xfrm>
          </p:grpSpPr>
          <p:pic>
            <p:nvPicPr>
              <p:cNvPr id="16" name="Picture 90" descr="1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076" t="35286" r="20872" b="34268"/>
              <a:stretch>
                <a:fillRect/>
              </a:stretch>
            </p:blipFill>
            <p:spPr bwMode="auto">
              <a:xfrm>
                <a:off x="3288" y="1525"/>
                <a:ext cx="1270" cy="13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Oval 96"/>
              <p:cNvSpPr>
                <a:spLocks noChangeArrowheads="1"/>
              </p:cNvSpPr>
              <p:nvPr/>
            </p:nvSpPr>
            <p:spPr bwMode="auto">
              <a:xfrm>
                <a:off x="3465" y="1727"/>
                <a:ext cx="912" cy="9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dist="28398" dir="3806097" algn="ctr" rotWithShape="0">
                  <a:schemeClr val="tx1"/>
                </a:outerShdw>
              </a:effectLst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defPPr>
                  <a:defRPr lang="ko-KR"/>
                </a:defPPr>
                <a:lvl1pPr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1pPr>
                <a:lvl2pPr marL="4572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2pPr>
                <a:lvl3pPr marL="9144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3pPr>
                <a:lvl4pPr marL="13716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4pPr>
                <a:lvl5pPr marL="18288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6587225" y="2812570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400" dirty="0" smtClean="0">
                  <a:latin typeface="HY견고딕" pitchFamily="18" charset="-127"/>
                  <a:ea typeface="HY견고딕" pitchFamily="18" charset="-127"/>
                </a:rPr>
                <a:t>이행</a:t>
              </a:r>
              <a:endParaRPr lang="ko-KR" altLang="en-US" sz="2400" dirty="0">
                <a:latin typeface="HY견고딕" pitchFamily="18" charset="-127"/>
                <a:ea typeface="HY견고딕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606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ko-KR" altLang="en-US" spc="-150" dirty="0" smtClean="0">
                <a:latin typeface="HY견고딕" pitchFamily="18" charset="-127"/>
                <a:ea typeface="HY견고딕" pitchFamily="18" charset="-127"/>
              </a:rPr>
              <a:t>보증금 및 장기차입금 </a:t>
            </a:r>
            <a:r>
              <a:rPr lang="en-US" altLang="ko-KR" spc="-150" dirty="0" smtClean="0">
                <a:latin typeface="HY견고딕" pitchFamily="18" charset="-127"/>
                <a:ea typeface="HY견고딕" pitchFamily="18" charset="-127"/>
              </a:rPr>
              <a:t>51</a:t>
            </a:r>
            <a:r>
              <a:rPr lang="ko-KR" altLang="en-US" spc="-150" dirty="0" smtClean="0">
                <a:latin typeface="HY견고딕" pitchFamily="18" charset="-127"/>
                <a:ea typeface="HY견고딕" pitchFamily="18" charset="-127"/>
              </a:rPr>
              <a:t>억에 대한 설명</a:t>
            </a:r>
            <a:endParaRPr lang="ko-KR" altLang="en-US" spc="-150" dirty="0"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4368333"/>
              </p:ext>
            </p:extLst>
          </p:nvPr>
        </p:nvGraphicFramePr>
        <p:xfrm>
          <a:off x="2339752" y="1196752"/>
          <a:ext cx="6096000" cy="25958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kern="0" spc="0" dirty="0"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현대산업개발</a:t>
                      </a:r>
                      <a:r>
                        <a:rPr lang="en-US" altLang="ko-KR" sz="1200" b="0" kern="0" spc="0" dirty="0"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(</a:t>
                      </a:r>
                      <a:r>
                        <a:rPr lang="ko-KR" altLang="en-US" sz="1200" b="0" kern="0" spc="0" dirty="0"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주</a:t>
                      </a:r>
                      <a:r>
                        <a:rPr lang="en-US" altLang="ko-KR" sz="1200" b="0" kern="0" spc="0" dirty="0"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)</a:t>
                      </a:r>
                      <a:endParaRPr lang="ko-KR" altLang="en-US" sz="1000" b="0" kern="0" spc="0" dirty="0">
                        <a:solidFill>
                          <a:srgbClr val="00000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64770" marR="64770" marT="17907" marB="17907"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0" spc="0" dirty="0"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250,000,000</a:t>
                      </a:r>
                      <a:endParaRPr lang="en-US" sz="1000" b="0" kern="0" spc="0" dirty="0">
                        <a:solidFill>
                          <a:srgbClr val="00000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64770" marR="64770" marT="17907" marB="17907"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kern="0" spc="0" dirty="0" smtClean="0"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입찰보증금</a:t>
                      </a:r>
                      <a:endParaRPr lang="ko-KR" altLang="en-US" sz="1000" b="0" kern="0" spc="0" dirty="0" smtClean="0">
                        <a:solidFill>
                          <a:srgbClr val="00000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64770" marR="64770" marT="17907" marB="17907" anchor="ctr">
                    <a:lnB w="12700" cmpd="sng">
                      <a:noFill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두산건설</a:t>
                      </a:r>
                      <a:r>
                        <a:rPr lang="en-US" altLang="ko-KR" sz="1200" kern="0" spc="0" dirty="0"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(</a:t>
                      </a:r>
                      <a:r>
                        <a:rPr lang="ko-KR" altLang="en-US" sz="1200" kern="0" spc="0" dirty="0"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주</a:t>
                      </a:r>
                      <a:r>
                        <a:rPr lang="en-US" altLang="ko-KR" sz="1200" kern="0" spc="0" dirty="0"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)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64770" marR="64770" marT="17907" marB="17907" anchor="ctr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180,000,000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64770" marR="64770" marT="17907" marB="17907" anchor="ctr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입찰보증금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64770" marR="64770" marT="17907" marB="17907" anchor="ctr">
                    <a:lnT w="12700" cmpd="sng">
                      <a:noFill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신동아건설</a:t>
                      </a:r>
                      <a:r>
                        <a:rPr lang="en-US" altLang="ko-KR" sz="1200" kern="0" spc="0" dirty="0"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(</a:t>
                      </a:r>
                      <a:r>
                        <a:rPr lang="ko-KR" altLang="en-US" sz="1200" kern="0" spc="0" dirty="0"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주</a:t>
                      </a:r>
                      <a:r>
                        <a:rPr lang="en-US" altLang="ko-KR" sz="1200" kern="0" spc="0" dirty="0"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)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180,000,000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입찰보증금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64770" marR="64770" marT="17907" marB="17907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대림산업</a:t>
                      </a:r>
                      <a:r>
                        <a:rPr lang="en-US" altLang="ko-KR" sz="1200" kern="0" spc="0"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(</a:t>
                      </a:r>
                      <a:r>
                        <a:rPr lang="ko-KR" altLang="en-US" sz="1200" kern="0" spc="0"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주</a:t>
                      </a:r>
                      <a:r>
                        <a:rPr lang="en-US" altLang="ko-KR" sz="1200" kern="0" spc="0"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)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210,000,000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입찰보증금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64770" marR="64770" marT="17907" marB="17907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(</a:t>
                      </a:r>
                      <a:r>
                        <a:rPr lang="ko-KR" altLang="en-US" sz="1200" kern="0" spc="0"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주</a:t>
                      </a:r>
                      <a:r>
                        <a:rPr lang="en-US" altLang="ko-KR" sz="1200" kern="0" spc="0"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)</a:t>
                      </a:r>
                      <a:r>
                        <a:rPr lang="ko-KR" altLang="en-US" sz="1200" kern="0" spc="0"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포스코건설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180,000,000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입찰보증금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64770" marR="64770" marT="17907" marB="17907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공동시행자 총회경비</a:t>
                      </a:r>
                      <a:r>
                        <a:rPr lang="en-US" altLang="ko-KR" sz="1200" kern="0" spc="0" dirty="0"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(-)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64770" marR="64770" marT="17907" marB="17907" anchor="ctr"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33,321,490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64770" marR="64770" marT="17907" marB="17907" anchor="ctr"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64770" marR="64770" marT="17907" marB="17907" anchor="ctr"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smtClean="0"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소 </a:t>
                      </a:r>
                      <a:r>
                        <a:rPr lang="ko-KR" altLang="en-US" sz="1200" kern="0" spc="0" dirty="0"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계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64770" marR="64770" marT="17907" marB="17907" anchor="ctr">
                    <a:lnT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966,678,510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64770" marR="64770" marT="17907" marB="17907" anchor="ctr">
                    <a:lnT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64770" marR="64770" marT="17907" marB="17907" anchor="ctr">
                    <a:lnT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" name="오각형 12"/>
          <p:cNvSpPr/>
          <p:nvPr/>
        </p:nvSpPr>
        <p:spPr>
          <a:xfrm>
            <a:off x="683568" y="1895292"/>
            <a:ext cx="1224136" cy="1198800"/>
          </a:xfrm>
          <a:prstGeom prst="homePlate">
            <a:avLst>
              <a:gd name="adj" fmla="val 18748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dirty="0" smtClean="0">
                <a:latin typeface="HY견고딕" pitchFamily="18" charset="-127"/>
                <a:ea typeface="HY견고딕" pitchFamily="18" charset="-127"/>
              </a:rPr>
              <a:t>공동시행자</a:t>
            </a:r>
            <a:endParaRPr lang="en-US" altLang="ko-KR" sz="1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보증금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14" name="표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6196203"/>
              </p:ext>
            </p:extLst>
          </p:nvPr>
        </p:nvGraphicFramePr>
        <p:xfrm>
          <a:off x="2339752" y="3945268"/>
          <a:ext cx="6096000" cy="11125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kern="0" spc="0" dirty="0" err="1">
                          <a:solidFill>
                            <a:srgbClr val="00000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에스케이씨엔씨</a:t>
                      </a:r>
                      <a:r>
                        <a:rPr lang="en-US" altLang="ko-KR" sz="1200" b="0" kern="0" spc="0" dirty="0">
                          <a:solidFill>
                            <a:srgbClr val="00000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(</a:t>
                      </a:r>
                      <a:r>
                        <a:rPr lang="ko-KR" altLang="en-US" sz="1200" b="0" kern="0" spc="0" dirty="0">
                          <a:solidFill>
                            <a:srgbClr val="00000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주</a:t>
                      </a:r>
                      <a:r>
                        <a:rPr lang="en-US" altLang="ko-KR" sz="1200" b="0" kern="0" spc="0" dirty="0">
                          <a:solidFill>
                            <a:srgbClr val="00000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)</a:t>
                      </a:r>
                      <a:endParaRPr lang="ko-KR" altLang="en-US" sz="1000" b="0" kern="0" spc="0" dirty="0">
                        <a:solidFill>
                          <a:srgbClr val="00000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0" spc="0">
                          <a:solidFill>
                            <a:srgbClr val="00000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2,100,000,000</a:t>
                      </a:r>
                      <a:endParaRPr lang="en-US" sz="1000" b="0" kern="0" spc="0">
                        <a:solidFill>
                          <a:srgbClr val="00000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kern="0" spc="0" dirty="0">
                          <a:solidFill>
                            <a:srgbClr val="00000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장기차입금 </a:t>
                      </a:r>
                      <a:r>
                        <a:rPr lang="en-US" altLang="ko-KR" sz="1200" b="0" kern="0" spc="0" dirty="0">
                          <a:solidFill>
                            <a:srgbClr val="00000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08.6.18</a:t>
                      </a:r>
                      <a:endParaRPr lang="ko-KR" altLang="en-US" sz="1000" b="0" kern="0" spc="0" dirty="0">
                        <a:solidFill>
                          <a:srgbClr val="00000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64770" marR="64770" marT="17907" marB="17907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00000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엘지전자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(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주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)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64770" marR="64770" marT="17907" marB="17907" anchor="ctr"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2,000,000,000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64770" marR="64770" marT="17907" marB="17907" anchor="ctr"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장기차입금 </a:t>
                      </a:r>
                      <a:r>
                        <a:rPr lang="en-US" altLang="ko-KR" sz="1200" kern="0" spc="0">
                          <a:solidFill>
                            <a:srgbClr val="00000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08.9.09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64770" marR="64770" marT="17907" marB="17907" anchor="ctr"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smtClean="0">
                          <a:solidFill>
                            <a:srgbClr val="00000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소 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계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64770" marR="64770" marT="17907" marB="17907" anchor="ctr">
                    <a:lnT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</a:rPr>
                        <a:t>4,100,000,000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64770" marR="64770" marT="17907" marB="17907" anchor="ctr">
                    <a:lnT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64770" marR="64770" marT="17907" marB="17907" anchor="ctr">
                    <a:lnT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" name="오각형 14"/>
          <p:cNvSpPr/>
          <p:nvPr/>
        </p:nvSpPr>
        <p:spPr>
          <a:xfrm>
            <a:off x="683568" y="3901672"/>
            <a:ext cx="1224136" cy="1199712"/>
          </a:xfrm>
          <a:prstGeom prst="homePlate">
            <a:avLst>
              <a:gd name="adj" fmla="val 18748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400" spc="-150" dirty="0" smtClean="0">
                <a:latin typeface="HY견고딕" pitchFamily="18" charset="-127"/>
                <a:ea typeface="HY견고딕" pitchFamily="18" charset="-127"/>
              </a:rPr>
              <a:t>U-City</a:t>
            </a:r>
            <a:r>
              <a:rPr lang="ko-KR" altLang="en-US" sz="1400" spc="-150" dirty="0" smtClean="0">
                <a:latin typeface="HY견고딕" pitchFamily="18" charset="-127"/>
                <a:ea typeface="HY견고딕" pitchFamily="18" charset="-127"/>
              </a:rPr>
              <a:t>사업</a:t>
            </a:r>
            <a:endParaRPr lang="en-US" altLang="ko-KR" sz="1400" spc="-15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보증금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4067944" y="5301208"/>
            <a:ext cx="4392488" cy="768925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5,066,678,510</a:t>
            </a:r>
            <a:endParaRPr lang="ko-KR" altLang="en-US" sz="24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2339752" y="5301208"/>
            <a:ext cx="1584176" cy="76892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400" smtClean="0">
                <a:latin typeface="HY견고딕" pitchFamily="18" charset="-127"/>
                <a:ea typeface="HY견고딕" pitchFamily="18" charset="-127"/>
              </a:rPr>
              <a:t>합  계</a:t>
            </a:r>
            <a:endParaRPr lang="ko-KR" altLang="en-US" sz="2400" dirty="0"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3255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1414</TotalTime>
  <Words>762</Words>
  <Application>Microsoft Office PowerPoint</Application>
  <PresentationFormat>화면 슬라이드 쇼(4:3)</PresentationFormat>
  <Paragraphs>200</Paragraphs>
  <Slides>19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19</vt:i4>
      </vt:variant>
    </vt:vector>
  </HeadingPairs>
  <TitlesOfParts>
    <vt:vector size="20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webCom</dc:creator>
  <cp:lastModifiedBy>webCom</cp:lastModifiedBy>
  <cp:revision>95</cp:revision>
  <cp:lastPrinted>2018-04-10T08:11:57Z</cp:lastPrinted>
  <dcterms:created xsi:type="dcterms:W3CDTF">2018-02-09T02:49:13Z</dcterms:created>
  <dcterms:modified xsi:type="dcterms:W3CDTF">2018-06-13T23:58:42Z</dcterms:modified>
</cp:coreProperties>
</file>